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8" r:id="rId2"/>
  </p:sldMasterIdLst>
  <p:notesMasterIdLst>
    <p:notesMasterId r:id="rId25"/>
  </p:notesMasterIdLst>
  <p:sldIdLst>
    <p:sldId id="270" r:id="rId3"/>
    <p:sldId id="266" r:id="rId4"/>
    <p:sldId id="271" r:id="rId5"/>
    <p:sldId id="256" r:id="rId6"/>
    <p:sldId id="267" r:id="rId7"/>
    <p:sldId id="257" r:id="rId8"/>
    <p:sldId id="258" r:id="rId9"/>
    <p:sldId id="259" r:id="rId10"/>
    <p:sldId id="260" r:id="rId11"/>
    <p:sldId id="261" r:id="rId12"/>
    <p:sldId id="272" r:id="rId13"/>
    <p:sldId id="273" r:id="rId14"/>
    <p:sldId id="278" r:id="rId15"/>
    <p:sldId id="279" r:id="rId16"/>
    <p:sldId id="274" r:id="rId17"/>
    <p:sldId id="275" r:id="rId18"/>
    <p:sldId id="276" r:id="rId19"/>
    <p:sldId id="262" r:id="rId20"/>
    <p:sldId id="263" r:id="rId21"/>
    <p:sldId id="268" r:id="rId22"/>
    <p:sldId id="277" r:id="rId23"/>
    <p:sldId id="269" r:id="rId24"/>
  </p:sldIdLst>
  <p:sldSz cx="14630400" cy="8229600"/>
  <p:notesSz cx="8229600" cy="14630400"/>
  <p:embeddedFontLst>
    <p:embeddedFont>
      <p:font typeface="Inter" panose="020B0604020202020204" charset="-120"/>
      <p:regular r:id="rId26"/>
    </p:embeddedFont>
    <p:embeddedFont>
      <p:font typeface="MS Shell Dlg 2" panose="020B0604030504040204" pitchFamily="34" charset="0"/>
      <p:regular r:id="rId27"/>
      <p:bold r:id="rId28"/>
    </p:embeddedFont>
    <p:embeddedFont>
      <p:font typeface="Petrona" panose="020B0604020202020204" charset="0"/>
      <p:regular r:id="rId29"/>
    </p:embeddedFont>
    <p:embeddedFont>
      <p:font typeface="Wingdings 3" panose="05040102010807070707" pitchFamily="18" charset="2"/>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2F7"/>
    <a:srgbClr val="F0F3F6"/>
    <a:srgbClr val="EBF1F6"/>
    <a:srgbClr val="EFF3F6"/>
    <a:srgbClr val="EAF1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49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209039" y="0"/>
            <a:ext cx="9521218"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0730257"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134170" y="4114798"/>
            <a:ext cx="6621679" cy="2722271"/>
          </a:xfrm>
        </p:spPr>
        <p:txBody>
          <a:bodyPr anchor="t">
            <a:normAutofit/>
          </a:bodyPr>
          <a:lstStyle>
            <a:lvl1pPr algn="r">
              <a:defRPr sz="7200"/>
            </a:lvl1pPr>
          </a:lstStyle>
          <a:p>
            <a:r>
              <a:rPr lang="en-US"/>
              <a:t>Click to edit Master title style</a:t>
            </a:r>
            <a:endParaRPr lang="en-US" dirty="0"/>
          </a:p>
        </p:txBody>
      </p:sp>
      <p:sp>
        <p:nvSpPr>
          <p:cNvPr id="3" name="Subtitle 2"/>
          <p:cNvSpPr>
            <a:spLocks noGrp="1"/>
          </p:cNvSpPr>
          <p:nvPr>
            <p:ph type="subTitle" idx="1"/>
          </p:nvPr>
        </p:nvSpPr>
        <p:spPr>
          <a:xfrm>
            <a:off x="3326729" y="2722544"/>
            <a:ext cx="6429120" cy="1392256"/>
          </a:xfrm>
        </p:spPr>
        <p:txBody>
          <a:bodyPr tIns="0" anchor="b">
            <a:normAutofit/>
          </a:bodyPr>
          <a:lstStyle>
            <a:lvl1pPr marL="0" indent="0" algn="r">
              <a:buNone/>
              <a:defRPr sz="2160" b="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11/17/2024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629539" y="3915423"/>
            <a:ext cx="498763" cy="535531"/>
          </a:xfrm>
          <a:prstGeom prst="rect">
            <a:avLst/>
          </a:prstGeom>
          <a:noFill/>
        </p:spPr>
        <p:txBody>
          <a:bodyPr wrap="square" rtlCol="0">
            <a:spAutoFit/>
          </a:bodyPr>
          <a:lstStyle/>
          <a:p>
            <a:pPr algn="r"/>
            <a:r>
              <a:rPr lang="en-US" sz="2880" dirty="0">
                <a:solidFill>
                  <a:schemeClr val="accent6"/>
                </a:solidFill>
                <a:latin typeface="Wingdings 3" panose="05040102010807070707" pitchFamily="18" charset="2"/>
              </a:rPr>
              <a:t>z</a:t>
            </a:r>
            <a:endParaRPr lang="en-US" sz="288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815814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11/17/2024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633932" y="76947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2002366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630212" y="3555103"/>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3131848" y="3776705"/>
            <a:ext cx="9547872" cy="1709695"/>
          </a:xfrm>
        </p:spPr>
        <p:txBody>
          <a:bodyPr anchor="t">
            <a:normAutofit/>
          </a:bodyPr>
          <a:lstStyle>
            <a:lvl1pPr algn="r">
              <a:defRPr sz="3840"/>
            </a:lvl1pPr>
          </a:lstStyle>
          <a:p>
            <a:r>
              <a:rPr lang="en-US"/>
              <a:t>Click to edit Master title style</a:t>
            </a:r>
            <a:endParaRPr lang="en-US" dirty="0"/>
          </a:p>
        </p:txBody>
      </p:sp>
      <p:sp>
        <p:nvSpPr>
          <p:cNvPr id="3" name="Text Placeholder 2"/>
          <p:cNvSpPr>
            <a:spLocks noGrp="1"/>
          </p:cNvSpPr>
          <p:nvPr>
            <p:ph type="body" idx="1"/>
          </p:nvPr>
        </p:nvSpPr>
        <p:spPr>
          <a:xfrm>
            <a:off x="3328762" y="2722543"/>
            <a:ext cx="9350317" cy="1054162"/>
          </a:xfrm>
        </p:spPr>
        <p:txBody>
          <a:bodyPr tIns="0" anchor="b">
            <a:normAutofit/>
          </a:bodyPr>
          <a:lstStyle>
            <a:lvl1pPr marL="0" indent="0" algn="r">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11/17/2024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993986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131848" y="966981"/>
            <a:ext cx="9541181" cy="129804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126449" y="2462539"/>
            <a:ext cx="4670352" cy="4797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999963" y="2462537"/>
            <a:ext cx="4673066" cy="47973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11/17/2024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635407" y="769468"/>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5075393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632380" y="763709"/>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3131848" y="966981"/>
            <a:ext cx="9547872" cy="12940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131143" y="2462538"/>
            <a:ext cx="4675760" cy="856582"/>
          </a:xfrm>
        </p:spPr>
        <p:txBody>
          <a:bodyPr anchor="b">
            <a:noAutofit/>
          </a:bodyPr>
          <a:lstStyle>
            <a:lvl1pPr marL="0" indent="0" algn="l">
              <a:lnSpc>
                <a:spcPct val="100000"/>
              </a:lnSpc>
              <a:buNone/>
              <a:defRPr sz="2640" b="0" cap="none" baseline="0">
                <a:solidFill>
                  <a:schemeClr val="accent6"/>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3131142" y="3421597"/>
            <a:ext cx="4672348" cy="36857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999961" y="2462538"/>
            <a:ext cx="4679758" cy="856582"/>
          </a:xfrm>
        </p:spPr>
        <p:txBody>
          <a:bodyPr anchor="b">
            <a:noAutofit/>
          </a:bodyPr>
          <a:lstStyle>
            <a:lvl1pPr marL="0" indent="0" algn="l">
              <a:lnSpc>
                <a:spcPct val="100000"/>
              </a:lnSpc>
              <a:buNone/>
              <a:defRPr sz="2640" b="0" cap="none" baseline="0">
                <a:solidFill>
                  <a:schemeClr val="accent6"/>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999962" y="3421597"/>
            <a:ext cx="4679758" cy="36857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11/17/2024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822762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11/17/2024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635407" y="769471"/>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529784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11/17/2024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0153040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864985" y="135306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364388" y="1538942"/>
            <a:ext cx="3197233" cy="2283889"/>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144185" y="966982"/>
            <a:ext cx="6535534" cy="629295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364387" y="3823386"/>
            <a:ext cx="3197233" cy="2863676"/>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11/17/2024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8036575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8096474" y="3875"/>
            <a:ext cx="5555681" cy="82296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336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10" name="TextBox 9"/>
          <p:cNvSpPr txBox="1"/>
          <p:nvPr/>
        </p:nvSpPr>
        <p:spPr>
          <a:xfrm>
            <a:off x="1865623" y="135306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365489" y="1538943"/>
            <a:ext cx="4765183" cy="2280568"/>
          </a:xfrm>
        </p:spPr>
        <p:txBody>
          <a:bodyPr anchor="b">
            <a:normAutofit/>
          </a:bodyPr>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2364386" y="3819514"/>
            <a:ext cx="4766249" cy="2863673"/>
          </a:xfrm>
        </p:spPr>
        <p:txBody>
          <a:bodyPr>
            <a:normAutofit/>
          </a:bodyPr>
          <a:lstStyle>
            <a:lvl1pPr marL="0" indent="0" algn="l">
              <a:buNone/>
              <a:defRPr sz="240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11/17/2024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3923912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633083" y="76947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3134170" y="969668"/>
            <a:ext cx="9544909" cy="1292675"/>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11/17/2024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7920262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2404569" y="508506"/>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11087257" y="966982"/>
            <a:ext cx="1591823" cy="629295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130502" y="1164492"/>
            <a:ext cx="7760284" cy="60954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11/17/2024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6337943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164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5.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98153" y="2526242"/>
            <a:ext cx="11232246" cy="5703358"/>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 y="0"/>
            <a:ext cx="14627840" cy="8229600"/>
          </a:xfrm>
          <a:prstGeom prst="rect">
            <a:avLst/>
          </a:prstGeom>
        </p:spPr>
      </p:pic>
      <p:sp>
        <p:nvSpPr>
          <p:cNvPr id="8" name="Rectangle 7"/>
          <p:cNvSpPr/>
          <p:nvPr/>
        </p:nvSpPr>
        <p:spPr>
          <a:xfrm>
            <a:off x="0" y="0"/>
            <a:ext cx="1157009"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134170" y="969668"/>
            <a:ext cx="9549997" cy="129267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328319" y="2462539"/>
            <a:ext cx="9355848" cy="47973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972078" y="6324725"/>
            <a:ext cx="3195275" cy="219456"/>
          </a:xfrm>
          <a:prstGeom prst="rect">
            <a:avLst/>
          </a:prstGeom>
        </p:spPr>
        <p:txBody>
          <a:bodyPr vert="horz" lIns="91440" tIns="18288" rIns="91440" bIns="45720" rtlCol="0" anchor="t"/>
          <a:lstStyle>
            <a:lvl1pPr algn="r">
              <a:defRPr sz="960">
                <a:solidFill>
                  <a:schemeClr val="tx1">
                    <a:tint val="75000"/>
                  </a:schemeClr>
                </a:solidFill>
                <a:latin typeface="+mn-lt"/>
              </a:defRPr>
            </a:lvl1pPr>
          </a:lstStyle>
          <a:p>
            <a:fld id="{3CBC1C18-307B-4F68-A007-B5B542270E8D}" type="datetimeFigureOut">
              <a:rPr lang="en-US" dirty="0"/>
              <a:t>11/17/2024</a:t>
            </a:fld>
            <a:endParaRPr lang="en-US" dirty="0"/>
          </a:p>
        </p:txBody>
      </p:sp>
      <p:sp>
        <p:nvSpPr>
          <p:cNvPr id="5" name="Footer Placeholder 4"/>
          <p:cNvSpPr>
            <a:spLocks noGrp="1"/>
          </p:cNvSpPr>
          <p:nvPr>
            <p:ph type="ftr" sz="quarter" idx="3"/>
          </p:nvPr>
        </p:nvSpPr>
        <p:spPr>
          <a:xfrm rot="5400000">
            <a:off x="-2684556" y="4393373"/>
            <a:ext cx="7062422" cy="215011"/>
          </a:xfrm>
          <a:prstGeom prst="rect">
            <a:avLst/>
          </a:prstGeom>
        </p:spPr>
        <p:txBody>
          <a:bodyPr vert="horz" lIns="91440" tIns="45720" rIns="91440" bIns="18288" rtlCol="0" anchor="b"/>
          <a:lstStyle>
            <a:lvl1pPr algn="r">
              <a:defRPr sz="96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90089" y="197511"/>
            <a:ext cx="764072" cy="387421"/>
          </a:xfrm>
          <a:prstGeom prst="rect">
            <a:avLst/>
          </a:prstGeom>
        </p:spPr>
        <p:txBody>
          <a:bodyPr vert="horz" lIns="91440" tIns="45720" rIns="45720" bIns="45720" rtlCol="0" anchor="ctr"/>
          <a:lstStyle>
            <a:lvl1pPr algn="r">
              <a:defRPr sz="216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1154451" y="0"/>
            <a:ext cx="54863"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48181290"/>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lvl1pPr algn="r" defTabSz="1097280" rtl="0" eaLnBrk="1" latinLnBrk="0" hangingPunct="1">
        <a:lnSpc>
          <a:spcPct val="90000"/>
        </a:lnSpc>
        <a:spcBef>
          <a:spcPct val="0"/>
        </a:spcBef>
        <a:buNone/>
        <a:defRPr sz="4080" b="0" i="0" kern="1200" cap="none">
          <a:solidFill>
            <a:schemeClr val="tx1"/>
          </a:solidFill>
          <a:effectLst/>
          <a:latin typeface="+mj-lt"/>
          <a:ea typeface="+mj-ea"/>
          <a:cs typeface="+mj-cs"/>
        </a:defRPr>
      </a:lvl1pPr>
    </p:titleStyle>
    <p:bodyStyle>
      <a:lvl1pPr marL="413386" indent="-413386" algn="l" defTabSz="1097280" rtl="0" eaLnBrk="1" latinLnBrk="0" hangingPunct="1">
        <a:lnSpc>
          <a:spcPct val="120000"/>
        </a:lnSpc>
        <a:spcBef>
          <a:spcPts val="1200"/>
        </a:spcBef>
        <a:spcAft>
          <a:spcPts val="720"/>
        </a:spcAft>
        <a:buClr>
          <a:schemeClr val="accent6"/>
        </a:buClr>
        <a:buSzPct val="90000"/>
        <a:buFont typeface="Wingdings" panose="05000000000000000000" pitchFamily="2" charset="2"/>
        <a:buChar char="§"/>
        <a:defRPr sz="2400" kern="1200">
          <a:solidFill>
            <a:schemeClr val="tx1"/>
          </a:solidFill>
          <a:effectLst/>
          <a:latin typeface="+mn-lt"/>
          <a:ea typeface="+mn-ea"/>
          <a:cs typeface="+mn-cs"/>
        </a:defRPr>
      </a:lvl1pPr>
      <a:lvl2pPr marL="954406" indent="-40576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2160" kern="1200">
          <a:solidFill>
            <a:schemeClr val="tx1"/>
          </a:solidFill>
          <a:effectLst/>
          <a:latin typeface="+mn-lt"/>
          <a:ea typeface="+mn-ea"/>
          <a:cs typeface="+mn-cs"/>
        </a:defRPr>
      </a:lvl2pPr>
      <a:lvl3pPr marL="1510666" indent="-41338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920" kern="1200">
          <a:solidFill>
            <a:schemeClr val="tx1"/>
          </a:solidFill>
          <a:effectLst/>
          <a:latin typeface="+mn-lt"/>
          <a:ea typeface="+mn-ea"/>
          <a:cs typeface="+mn-cs"/>
        </a:defRPr>
      </a:lvl3pPr>
      <a:lvl4pPr marL="2051686" indent="-40576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680" kern="1200">
          <a:solidFill>
            <a:schemeClr val="tx1"/>
          </a:solidFill>
          <a:effectLst/>
          <a:latin typeface="+mn-lt"/>
          <a:ea typeface="+mn-ea"/>
          <a:cs typeface="+mn-cs"/>
        </a:defRPr>
      </a:lvl4pPr>
      <a:lvl5pPr marL="2607946" indent="-41338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a:solidFill>
            <a:schemeClr val="tx1"/>
          </a:solidFill>
          <a:effectLst/>
          <a:latin typeface="+mn-lt"/>
          <a:ea typeface="+mn-ea"/>
          <a:cs typeface="+mn-cs"/>
        </a:defRPr>
      </a:lvl5pPr>
      <a:lvl6pPr marL="3171139"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6pPr>
      <a:lvl7pPr marL="3730752"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7pPr>
      <a:lvl8pPr marL="4290365"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8pPr>
      <a:lvl9pPr marL="4849978"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0A716E-96FA-5C5B-6E62-58BC9F83DD44}"/>
              </a:ext>
            </a:extLst>
          </p:cNvPr>
          <p:cNvPicPr>
            <a:picLocks noChangeAspect="1"/>
          </p:cNvPicPr>
          <p:nvPr/>
        </p:nvPicPr>
        <p:blipFill>
          <a:blip r:embed="rId2"/>
          <a:stretch>
            <a:fillRect/>
          </a:stretch>
        </p:blipFill>
        <p:spPr>
          <a:xfrm>
            <a:off x="0" y="-968"/>
            <a:ext cx="14630400" cy="3657600"/>
          </a:xfrm>
          <a:prstGeom prst="rect">
            <a:avLst/>
          </a:prstGeom>
        </p:spPr>
      </p:pic>
      <p:sp>
        <p:nvSpPr>
          <p:cNvPr id="9" name="TextBox 8">
            <a:extLst>
              <a:ext uri="{FF2B5EF4-FFF2-40B4-BE49-F238E27FC236}">
                <a16:creationId xmlns:a16="http://schemas.microsoft.com/office/drawing/2014/main" id="{E9F03A69-13FC-965F-9F33-FB94EE45D138}"/>
              </a:ext>
            </a:extLst>
          </p:cNvPr>
          <p:cNvSpPr txBox="1"/>
          <p:nvPr/>
        </p:nvSpPr>
        <p:spPr>
          <a:xfrm>
            <a:off x="2502518" y="4991963"/>
            <a:ext cx="7315200" cy="1846659"/>
          </a:xfrm>
          <a:prstGeom prst="rect">
            <a:avLst/>
          </a:prstGeom>
          <a:noFill/>
        </p:spPr>
        <p:txBody>
          <a:bodyPr wrap="square">
            <a:spAutoFit/>
          </a:bodyPr>
          <a:lstStyle/>
          <a:p>
            <a:r>
              <a:rPr lang="en-US" sz="2400" b="1" u="sng" dirty="0"/>
              <a:t>PRESENTED BY:</a:t>
            </a:r>
          </a:p>
          <a:p>
            <a:r>
              <a:rPr lang="en-IN" sz="1800" dirty="0"/>
              <a:t>1.AMIT KUMAR NAYAK(2101104061)</a:t>
            </a:r>
          </a:p>
          <a:p>
            <a:r>
              <a:rPr lang="en-IN" sz="1800" dirty="0"/>
              <a:t>2.ASEET GOURAB SWAIN(2101104067)</a:t>
            </a:r>
          </a:p>
          <a:p>
            <a:r>
              <a:rPr lang="en-IN" sz="1800" dirty="0"/>
              <a:t>3.JYOTIRANJAN MOHANTA(2101104079)</a:t>
            </a:r>
          </a:p>
          <a:p>
            <a:r>
              <a:rPr lang="en-IN" sz="1800" dirty="0"/>
              <a:t>4.LALKRISHNA BEHERA(2101104082)</a:t>
            </a:r>
          </a:p>
          <a:p>
            <a:r>
              <a:rPr lang="en-IN" sz="1800" dirty="0"/>
              <a:t>5.SHUBHANKAR SAHU(2101104099)</a:t>
            </a:r>
          </a:p>
        </p:txBody>
      </p:sp>
      <p:sp>
        <p:nvSpPr>
          <p:cNvPr id="11" name="TextBox 10">
            <a:extLst>
              <a:ext uri="{FF2B5EF4-FFF2-40B4-BE49-F238E27FC236}">
                <a16:creationId xmlns:a16="http://schemas.microsoft.com/office/drawing/2014/main" id="{085D15F4-F9FB-3983-ECCB-FFD717FDB17E}"/>
              </a:ext>
            </a:extLst>
          </p:cNvPr>
          <p:cNvSpPr txBox="1"/>
          <p:nvPr/>
        </p:nvSpPr>
        <p:spPr>
          <a:xfrm>
            <a:off x="9493183" y="4991963"/>
            <a:ext cx="7315200" cy="1015663"/>
          </a:xfrm>
          <a:prstGeom prst="rect">
            <a:avLst/>
          </a:prstGeom>
          <a:noFill/>
        </p:spPr>
        <p:txBody>
          <a:bodyPr wrap="square">
            <a:spAutoFit/>
          </a:bodyPr>
          <a:lstStyle/>
          <a:p>
            <a:r>
              <a:rPr lang="en-US" sz="2400" b="1" u="sng" dirty="0"/>
              <a:t>GUIDED BY:</a:t>
            </a:r>
          </a:p>
          <a:p>
            <a:r>
              <a:rPr lang="en-US" sz="1800" dirty="0"/>
              <a:t>DR. MUKESH BATHRE</a:t>
            </a:r>
          </a:p>
          <a:p>
            <a:r>
              <a:rPr lang="en-US" sz="1800" dirty="0"/>
              <a:t>HOD</a:t>
            </a:r>
            <a:r>
              <a:rPr lang="en-IN" sz="1800" dirty="0"/>
              <a:t>,CSE</a:t>
            </a:r>
            <a:endParaRPr lang="en-US" sz="1800" dirty="0"/>
          </a:p>
        </p:txBody>
      </p:sp>
    </p:spTree>
    <p:extLst>
      <p:ext uri="{BB962C8B-B14F-4D97-AF65-F5344CB8AC3E}">
        <p14:creationId xmlns:p14="http://schemas.microsoft.com/office/powerpoint/2010/main" val="3806633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6242" y="66496"/>
            <a:ext cx="7361158" cy="599837"/>
          </a:xfrm>
          <a:prstGeom prst="rect">
            <a:avLst/>
          </a:prstGeom>
          <a:noFill/>
          <a:ln/>
        </p:spPr>
        <p:txBody>
          <a:bodyPr wrap="none" lIns="0" tIns="0" rIns="0" bIns="0" rtlCol="0" anchor="t"/>
          <a:lstStyle/>
          <a:p>
            <a:pPr marL="0" indent="0" algn="ctr">
              <a:lnSpc>
                <a:spcPts val="4700"/>
              </a:lnSpc>
              <a:buNone/>
            </a:pPr>
            <a:r>
              <a:rPr lang="en-US" sz="5400" b="1" u="sng" dirty="0">
                <a:solidFill>
                  <a:srgbClr val="000000"/>
                </a:solidFill>
                <a:latin typeface="Times New Roman" panose="02020603050405020304" pitchFamily="18" charset="0"/>
                <a:ea typeface="Petrona" pitchFamily="34" charset="-122"/>
                <a:cs typeface="Times New Roman" panose="02020603050405020304" pitchFamily="18" charset="0"/>
              </a:rPr>
              <a:t>Implementation</a:t>
            </a:r>
            <a:endParaRPr lang="en-US" sz="5400" u="sng" dirty="0">
              <a:latin typeface="Times New Roman" panose="02020603050405020304" pitchFamily="18" charset="0"/>
              <a:cs typeface="Times New Roman" panose="02020603050405020304" pitchFamily="18" charset="0"/>
            </a:endParaRPr>
          </a:p>
        </p:txBody>
      </p:sp>
      <p:sp>
        <p:nvSpPr>
          <p:cNvPr id="4" name="Text 1"/>
          <p:cNvSpPr/>
          <p:nvPr/>
        </p:nvSpPr>
        <p:spPr>
          <a:xfrm>
            <a:off x="6126242" y="1377553"/>
            <a:ext cx="7864316" cy="1755219"/>
          </a:xfrm>
          <a:prstGeom prst="rect">
            <a:avLst/>
          </a:prstGeom>
          <a:noFill/>
          <a:ln/>
        </p:spPr>
        <p:txBody>
          <a:bodyPr wrap="square" lIns="0" tIns="0" rIns="0" bIns="0" rtlCol="0" anchor="t"/>
          <a:lstStyle/>
          <a:p>
            <a:pPr marL="0" indent="0">
              <a:lnSpc>
                <a:spcPts val="2300"/>
              </a:lnSpc>
              <a:buNone/>
            </a:pPr>
            <a:endParaRPr lang="en-US" sz="1600" dirty="0"/>
          </a:p>
        </p:txBody>
      </p:sp>
      <p:sp>
        <p:nvSpPr>
          <p:cNvPr id="6" name="Text 2"/>
          <p:cNvSpPr/>
          <p:nvPr/>
        </p:nvSpPr>
        <p:spPr>
          <a:xfrm>
            <a:off x="7314486" y="3521154"/>
            <a:ext cx="2399586" cy="299799"/>
          </a:xfrm>
          <a:prstGeom prst="rect">
            <a:avLst/>
          </a:prstGeom>
          <a:noFill/>
          <a:ln/>
        </p:spPr>
        <p:txBody>
          <a:bodyPr wrap="none" lIns="0" tIns="0" rIns="0" bIns="0" rtlCol="0" anchor="t"/>
          <a:lstStyle/>
          <a:p>
            <a:pPr marL="0" indent="0" algn="l">
              <a:lnSpc>
                <a:spcPts val="2350"/>
              </a:lnSpc>
              <a:buNone/>
            </a:pPr>
            <a:endParaRPr lang="en-US" sz="1850" dirty="0">
              <a:latin typeface="+mj-lt"/>
            </a:endParaRPr>
          </a:p>
        </p:txBody>
      </p:sp>
      <p:sp>
        <p:nvSpPr>
          <p:cNvPr id="7" name="Text 3"/>
          <p:cNvSpPr/>
          <p:nvPr/>
        </p:nvSpPr>
        <p:spPr>
          <a:xfrm>
            <a:off x="7137840" y="3741140"/>
            <a:ext cx="6676073" cy="774543"/>
          </a:xfrm>
          <a:prstGeom prst="rect">
            <a:avLst/>
          </a:prstGeom>
          <a:noFill/>
          <a:ln/>
        </p:spPr>
        <p:txBody>
          <a:bodyPr wrap="square" lIns="0" tIns="0" rIns="0" bIns="0" rtlCol="0" anchor="t"/>
          <a:lstStyle/>
          <a:p>
            <a:pPr algn="just"/>
            <a:endParaRPr lang="en-US" dirty="0"/>
          </a:p>
        </p:txBody>
      </p:sp>
      <p:sp>
        <p:nvSpPr>
          <p:cNvPr id="9" name="Text 4"/>
          <p:cNvSpPr/>
          <p:nvPr/>
        </p:nvSpPr>
        <p:spPr>
          <a:xfrm>
            <a:off x="7314486" y="4983718"/>
            <a:ext cx="2399586" cy="299799"/>
          </a:xfrm>
          <a:prstGeom prst="rect">
            <a:avLst/>
          </a:prstGeom>
          <a:noFill/>
          <a:ln/>
        </p:spPr>
        <p:txBody>
          <a:bodyPr wrap="none" lIns="0" tIns="0" rIns="0" bIns="0" rtlCol="0" anchor="t"/>
          <a:lstStyle/>
          <a:p>
            <a:pPr marL="0" indent="0" algn="l">
              <a:lnSpc>
                <a:spcPts val="2350"/>
              </a:lnSpc>
              <a:buNone/>
            </a:pPr>
            <a:endParaRPr lang="en-US" sz="1850" dirty="0">
              <a:latin typeface="+mj-lt"/>
            </a:endParaRPr>
          </a:p>
        </p:txBody>
      </p:sp>
      <p:sp>
        <p:nvSpPr>
          <p:cNvPr id="10" name="Text 5"/>
          <p:cNvSpPr/>
          <p:nvPr/>
        </p:nvSpPr>
        <p:spPr>
          <a:xfrm>
            <a:off x="7137839" y="5279826"/>
            <a:ext cx="6676073" cy="1237655"/>
          </a:xfrm>
          <a:prstGeom prst="rect">
            <a:avLst/>
          </a:prstGeom>
          <a:noFill/>
          <a:ln/>
        </p:spPr>
        <p:txBody>
          <a:bodyPr wrap="square" lIns="0" tIns="0" rIns="0" bIns="0" rtlCol="0" anchor="t"/>
          <a:lstStyle/>
          <a:p>
            <a:pPr marL="0" indent="0" algn="just">
              <a:lnSpc>
                <a:spcPts val="2300"/>
              </a:lnSpc>
              <a:buNone/>
            </a:pPr>
            <a:endParaRPr lang="en-US" dirty="0"/>
          </a:p>
        </p:txBody>
      </p:sp>
      <p:sp>
        <p:nvSpPr>
          <p:cNvPr id="12" name="Text 6"/>
          <p:cNvSpPr/>
          <p:nvPr/>
        </p:nvSpPr>
        <p:spPr>
          <a:xfrm>
            <a:off x="7314486" y="6446282"/>
            <a:ext cx="2399586" cy="299799"/>
          </a:xfrm>
          <a:prstGeom prst="rect">
            <a:avLst/>
          </a:prstGeom>
          <a:noFill/>
          <a:ln/>
        </p:spPr>
        <p:txBody>
          <a:bodyPr wrap="none" lIns="0" tIns="0" rIns="0" bIns="0" rtlCol="0" anchor="t"/>
          <a:lstStyle/>
          <a:p>
            <a:pPr marL="0" indent="0" algn="l">
              <a:lnSpc>
                <a:spcPts val="2350"/>
              </a:lnSpc>
              <a:buNone/>
            </a:pPr>
            <a:endParaRPr lang="en-US" sz="1850" dirty="0">
              <a:latin typeface="+mj-lt"/>
            </a:endParaRPr>
          </a:p>
        </p:txBody>
      </p:sp>
      <p:sp>
        <p:nvSpPr>
          <p:cNvPr id="13" name="Text 7"/>
          <p:cNvSpPr/>
          <p:nvPr/>
        </p:nvSpPr>
        <p:spPr>
          <a:xfrm>
            <a:off x="7314486" y="6855738"/>
            <a:ext cx="6676073" cy="585073"/>
          </a:xfrm>
          <a:prstGeom prst="rect">
            <a:avLst/>
          </a:prstGeom>
          <a:noFill/>
          <a:ln/>
        </p:spPr>
        <p:txBody>
          <a:bodyPr wrap="square" lIns="0" tIns="0" rIns="0" bIns="0" rtlCol="0" anchor="t"/>
          <a:lstStyle/>
          <a:p>
            <a:pPr marL="0" indent="0" algn="l">
              <a:lnSpc>
                <a:spcPts val="2300"/>
              </a:lnSpc>
              <a:buNone/>
            </a:pPr>
            <a:endParaRPr lang="en-US" sz="1400" dirty="0"/>
          </a:p>
        </p:txBody>
      </p:sp>
      <p:sp>
        <p:nvSpPr>
          <p:cNvPr id="14" name="Rectangle 13">
            <a:extLst>
              <a:ext uri="{FF2B5EF4-FFF2-40B4-BE49-F238E27FC236}">
                <a16:creationId xmlns:a16="http://schemas.microsoft.com/office/drawing/2014/main" id="{B079C22B-D71B-FEC6-5088-778CA54B4E55}"/>
              </a:ext>
            </a:extLst>
          </p:cNvPr>
          <p:cNvSpPr/>
          <p:nvPr/>
        </p:nvSpPr>
        <p:spPr>
          <a:xfrm>
            <a:off x="12822382" y="7762009"/>
            <a:ext cx="1787236" cy="353291"/>
          </a:xfrm>
          <a:prstGeom prst="rect">
            <a:avLst/>
          </a:prstGeom>
          <a:solidFill>
            <a:srgbClr val="EBF2F7"/>
          </a:solidFill>
          <a:ln>
            <a:solidFill>
              <a:srgbClr val="EBF1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2C887E44-C768-925F-7198-55B53A6D3FC8}"/>
              </a:ext>
            </a:extLst>
          </p:cNvPr>
          <p:cNvSpPr txBox="1"/>
          <p:nvPr/>
        </p:nvSpPr>
        <p:spPr>
          <a:xfrm>
            <a:off x="5486400" y="666333"/>
            <a:ext cx="9123218" cy="9002179"/>
          </a:xfrm>
          <a:prstGeom prst="rect">
            <a:avLst/>
          </a:prstGeom>
          <a:noFill/>
        </p:spPr>
        <p:txBody>
          <a:bodyPr wrap="square">
            <a:spAutoFit/>
          </a:bodyPr>
          <a:lstStyle/>
          <a:p>
            <a:pPr marL="342900" indent="-342900" algn="just">
              <a:buFont typeface="+mj-lt"/>
              <a:buAutoNum type="arabicPeriod"/>
            </a:pPr>
            <a:r>
              <a:rPr lang="en-US" sz="2000" b="1" dirty="0"/>
              <a:t>Problem Definition</a:t>
            </a:r>
            <a:r>
              <a:rPr lang="en-US" dirty="0"/>
              <a:t>:</a:t>
            </a:r>
          </a:p>
          <a:p>
            <a:pPr marL="742950" lvl="1" indent="-285750" algn="just">
              <a:buFont typeface="Arial" panose="020B0604020202020204" pitchFamily="34" charset="0"/>
              <a:buChar char="•"/>
            </a:pPr>
            <a:r>
              <a:rPr lang="en-US" dirty="0"/>
              <a:t>Goal: Accurately predict electricity consumption for better energy management.</a:t>
            </a:r>
          </a:p>
          <a:p>
            <a:pPr marL="742950" lvl="1" indent="-285750" algn="just">
              <a:buFont typeface="Arial" panose="020B0604020202020204" pitchFamily="34" charset="0"/>
              <a:buChar char="•"/>
            </a:pPr>
            <a:r>
              <a:rPr lang="en-US" dirty="0"/>
              <a:t>Key factors: Time, temperature, seasonal trends, and historical usage data.</a:t>
            </a:r>
          </a:p>
          <a:p>
            <a:pPr marL="742950" lvl="1" indent="-285750" algn="just">
              <a:buFont typeface="Arial" panose="020B0604020202020204" pitchFamily="34" charset="0"/>
              <a:buChar char="•"/>
            </a:pPr>
            <a:endParaRPr lang="en-US" dirty="0"/>
          </a:p>
          <a:p>
            <a:pPr marL="342900" indent="-342900" algn="just">
              <a:buFont typeface="+mj-lt"/>
              <a:buAutoNum type="arabicPeriod"/>
            </a:pPr>
            <a:r>
              <a:rPr lang="en-US" sz="2000" b="1" dirty="0"/>
              <a:t>Data Collection</a:t>
            </a:r>
            <a:r>
              <a:rPr lang="en-US" dirty="0"/>
              <a:t>:</a:t>
            </a:r>
          </a:p>
          <a:p>
            <a:pPr marL="742950" lvl="1" indent="-285750" algn="just">
              <a:buFont typeface="Arial" panose="020B0604020202020204" pitchFamily="34" charset="0"/>
              <a:buChar char="•"/>
            </a:pPr>
            <a:r>
              <a:rPr lang="en-US" dirty="0"/>
              <a:t>Collect electricity usage data and external factors like weather using APIs (e.g., OpenWeatherMap).</a:t>
            </a:r>
          </a:p>
          <a:p>
            <a:pPr marL="742950" lvl="1" indent="-285750" algn="just">
              <a:buFont typeface="Arial" panose="020B0604020202020204" pitchFamily="34" charset="0"/>
              <a:buChar char="•"/>
            </a:pPr>
            <a:endParaRPr lang="en-US" dirty="0"/>
          </a:p>
          <a:p>
            <a:pPr marL="342900" indent="-342900" algn="just">
              <a:buFont typeface="+mj-lt"/>
              <a:buAutoNum type="arabicPeriod"/>
            </a:pPr>
            <a:r>
              <a:rPr lang="en-US" sz="2000" b="1" dirty="0"/>
              <a:t>Data Preprocessing</a:t>
            </a:r>
            <a:r>
              <a:rPr lang="en-US" dirty="0"/>
              <a:t>:</a:t>
            </a:r>
          </a:p>
          <a:p>
            <a:pPr marL="742950" lvl="1" indent="-285750" algn="just">
              <a:buFont typeface="Arial" panose="020B0604020202020204" pitchFamily="34" charset="0"/>
              <a:buChar char="•"/>
            </a:pPr>
            <a:r>
              <a:rPr lang="en-US" dirty="0"/>
              <a:t>Handle missing values, normalize data, and engineer features.</a:t>
            </a:r>
          </a:p>
          <a:p>
            <a:pPr marL="742950" lvl="1" indent="-285750" algn="just">
              <a:buFont typeface="Arial" panose="020B0604020202020204" pitchFamily="34" charset="0"/>
              <a:buChar char="•"/>
            </a:pPr>
            <a:r>
              <a:rPr lang="en-US" dirty="0"/>
              <a:t>Split data into training, validation, and test sets.</a:t>
            </a:r>
          </a:p>
          <a:p>
            <a:pPr marL="742950" lvl="1" indent="-285750" algn="just">
              <a:buFont typeface="Arial" panose="020B0604020202020204" pitchFamily="34" charset="0"/>
              <a:buChar char="•"/>
            </a:pPr>
            <a:endParaRPr lang="en-US" dirty="0"/>
          </a:p>
          <a:p>
            <a:pPr marL="342900" indent="-342900" algn="just">
              <a:buFont typeface="+mj-lt"/>
              <a:buAutoNum type="arabicPeriod"/>
            </a:pPr>
            <a:r>
              <a:rPr lang="en-IN" sz="2000" b="1" dirty="0"/>
              <a:t>Model Developmen</a:t>
            </a:r>
            <a:r>
              <a:rPr lang="en-IN" b="1" dirty="0"/>
              <a:t>t</a:t>
            </a:r>
            <a:r>
              <a:rPr lang="en-IN" dirty="0"/>
              <a:t>:</a:t>
            </a:r>
          </a:p>
          <a:p>
            <a:pPr marL="742950" lvl="1" indent="-285750" algn="just">
              <a:buFont typeface="Arial" panose="020B0604020202020204" pitchFamily="34" charset="0"/>
              <a:buChar char="•"/>
            </a:pPr>
            <a:r>
              <a:rPr lang="en-IN" dirty="0"/>
              <a:t>Train and evaluate models: Linear Regression, Random Forest, XGBoost, and LSTM.</a:t>
            </a:r>
          </a:p>
          <a:p>
            <a:pPr marL="742950" lvl="1" indent="-285750" algn="just">
              <a:buFont typeface="Arial" panose="020B0604020202020204" pitchFamily="34" charset="0"/>
              <a:buChar char="•"/>
            </a:pPr>
            <a:r>
              <a:rPr lang="en-IN" dirty="0"/>
              <a:t>Tune hyperparameters and evaluate with metrics (MAE, RMSE, R²).</a:t>
            </a:r>
          </a:p>
          <a:p>
            <a:pPr marL="742950" lvl="1" indent="-285750" algn="just">
              <a:buFont typeface="Arial" panose="020B0604020202020204" pitchFamily="34" charset="0"/>
              <a:buChar char="•"/>
            </a:pPr>
            <a:endParaRPr lang="en-IN" dirty="0"/>
          </a:p>
          <a:p>
            <a:pPr marL="342900" indent="-342900" algn="just">
              <a:buFont typeface="+mj-lt"/>
              <a:buAutoNum type="arabicPeriod"/>
            </a:pPr>
            <a:r>
              <a:rPr lang="en-US" sz="2000" b="1" dirty="0"/>
              <a:t>Model Deployment</a:t>
            </a:r>
            <a:r>
              <a:rPr lang="en-US" dirty="0"/>
              <a:t>:</a:t>
            </a:r>
          </a:p>
          <a:p>
            <a:pPr marL="742950" lvl="1" indent="-285750" algn="just">
              <a:buFont typeface="Arial" panose="020B0604020202020204" pitchFamily="34" charset="0"/>
              <a:buChar char="•"/>
            </a:pPr>
            <a:r>
              <a:rPr lang="en-US" dirty="0"/>
              <a:t>Deploy the best model using Flask/Django for APIs and host on cloud platforms (AWS, Google Cloud).</a:t>
            </a:r>
          </a:p>
          <a:p>
            <a:pPr marL="742950" lvl="1" indent="-285750" algn="just">
              <a:buFont typeface="Arial" panose="020B0604020202020204" pitchFamily="34" charset="0"/>
              <a:buChar char="•"/>
            </a:pPr>
            <a:endParaRPr lang="en-US" dirty="0"/>
          </a:p>
          <a:p>
            <a:pPr marL="342900" indent="-342900" algn="just">
              <a:buFont typeface="+mj-lt"/>
              <a:buAutoNum type="arabicPeriod"/>
            </a:pPr>
            <a:r>
              <a:rPr lang="en-US" sz="2000" b="1" dirty="0"/>
              <a:t>Visualization &amp; Insights</a:t>
            </a:r>
            <a:r>
              <a:rPr lang="en-US" dirty="0"/>
              <a:t>:</a:t>
            </a:r>
          </a:p>
          <a:p>
            <a:pPr marL="742950" lvl="1" indent="-285750" algn="just">
              <a:buFont typeface="Arial" panose="020B0604020202020204" pitchFamily="34" charset="0"/>
              <a:buChar char="•"/>
            </a:pPr>
            <a:r>
              <a:rPr lang="en-US" dirty="0"/>
              <a:t>Create dashboards in Tableau or Power BI to present predictions and actionable insights.</a:t>
            </a:r>
          </a:p>
          <a:p>
            <a:pPr marL="742950" lvl="1" indent="-285750" algn="just">
              <a:buFont typeface="Arial" panose="020B0604020202020204" pitchFamily="34" charset="0"/>
              <a:buChar char="•"/>
            </a:pPr>
            <a:endParaRPr lang="en-US" dirty="0"/>
          </a:p>
          <a:p>
            <a:pPr marL="342900" indent="-342900" algn="just">
              <a:buFont typeface="+mj-lt"/>
              <a:buAutoNum type="arabicPeriod"/>
            </a:pPr>
            <a:r>
              <a:rPr lang="en-US" sz="2000" b="1" dirty="0"/>
              <a:t>Monitoring &amp; Maintenance</a:t>
            </a:r>
            <a:r>
              <a:rPr lang="en-US" dirty="0"/>
              <a:t>:</a:t>
            </a:r>
          </a:p>
          <a:p>
            <a:pPr marL="742950" lvl="1" indent="-285750" algn="just">
              <a:buFont typeface="Arial" panose="020B0604020202020204" pitchFamily="34" charset="0"/>
              <a:buChar char="•"/>
            </a:pPr>
            <a:r>
              <a:rPr lang="en-US" dirty="0"/>
              <a:t>Continuously monitor model performance and retrain with new data for accuracy.</a:t>
            </a:r>
          </a:p>
          <a:p>
            <a:pPr lvl="1" algn="just"/>
            <a:endParaRPr lang="en-US" dirty="0"/>
          </a:p>
          <a:p>
            <a:pPr lvl="1" algn="just"/>
            <a:endParaRPr lang="en-US" dirty="0"/>
          </a:p>
          <a:p>
            <a:pPr marL="0" indent="0" algn="just">
              <a:lnSpc>
                <a:spcPts val="2300"/>
              </a:lnSpc>
              <a:buNone/>
            </a:pPr>
            <a:endParaRPr lang="en-US" dirty="0"/>
          </a:p>
          <a:p>
            <a:pPr lvl="1" algn="just"/>
            <a:endParaRPr lang="en-US" dirty="0"/>
          </a:p>
          <a:p>
            <a:pPr lvl="1" algn="just">
              <a:buFont typeface="Arial" panose="020B0604020202020204" pitchFamily="34" charset="0"/>
              <a:buChar cha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ED9A1C-C74B-6321-6768-444521096FD1}"/>
              </a:ext>
            </a:extLst>
          </p:cNvPr>
          <p:cNvSpPr txBox="1"/>
          <p:nvPr/>
        </p:nvSpPr>
        <p:spPr>
          <a:xfrm>
            <a:off x="4648200" y="0"/>
            <a:ext cx="4732020" cy="1015663"/>
          </a:xfrm>
          <a:prstGeom prst="rect">
            <a:avLst/>
          </a:prstGeom>
          <a:noFill/>
        </p:spPr>
        <p:txBody>
          <a:bodyPr wrap="square" rtlCol="0">
            <a:spAutoFit/>
          </a:bodyPr>
          <a:lstStyle/>
          <a:p>
            <a:pPr algn="ctr"/>
            <a:r>
              <a:rPr lang="en-IN" sz="6000" b="1" u="sng" dirty="0">
                <a:latin typeface="Times New Roman" panose="02020603050405020304" pitchFamily="18" charset="0"/>
                <a:cs typeface="Times New Roman" panose="02020603050405020304" pitchFamily="18" charset="0"/>
              </a:rPr>
              <a:t>Gantt Chart</a:t>
            </a:r>
          </a:p>
        </p:txBody>
      </p:sp>
      <p:pic>
        <p:nvPicPr>
          <p:cNvPr id="3" name="Picture 2">
            <a:extLst>
              <a:ext uri="{FF2B5EF4-FFF2-40B4-BE49-F238E27FC236}">
                <a16:creationId xmlns:a16="http://schemas.microsoft.com/office/drawing/2014/main" id="{104BE6DD-3E21-CC2D-E53C-673FBC6AE710}"/>
              </a:ext>
            </a:extLst>
          </p:cNvPr>
          <p:cNvPicPr>
            <a:picLocks noChangeAspect="1"/>
          </p:cNvPicPr>
          <p:nvPr/>
        </p:nvPicPr>
        <p:blipFill>
          <a:blip r:embed="rId2"/>
          <a:stretch>
            <a:fillRect/>
          </a:stretch>
        </p:blipFill>
        <p:spPr>
          <a:xfrm>
            <a:off x="0" y="1371600"/>
            <a:ext cx="14630400" cy="6858000"/>
          </a:xfrm>
          <a:prstGeom prst="rect">
            <a:avLst/>
          </a:prstGeom>
        </p:spPr>
      </p:pic>
    </p:spTree>
    <p:extLst>
      <p:ext uri="{BB962C8B-B14F-4D97-AF65-F5344CB8AC3E}">
        <p14:creationId xmlns:p14="http://schemas.microsoft.com/office/powerpoint/2010/main" val="340443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DFA1D-2425-CACB-C1C0-2B0F1D31DE07}"/>
              </a:ext>
            </a:extLst>
          </p:cNvPr>
          <p:cNvSpPr txBox="1"/>
          <p:nvPr/>
        </p:nvSpPr>
        <p:spPr>
          <a:xfrm>
            <a:off x="3108960" y="36791"/>
            <a:ext cx="6690360" cy="1015663"/>
          </a:xfrm>
          <a:prstGeom prst="rect">
            <a:avLst/>
          </a:prstGeom>
          <a:noFill/>
        </p:spPr>
        <p:txBody>
          <a:bodyPr wrap="square" rtlCol="0">
            <a:spAutoFit/>
          </a:bodyPr>
          <a:lstStyle/>
          <a:p>
            <a:pPr algn="ctr"/>
            <a:r>
              <a:rPr lang="en-IN" sz="6000" b="1" u="sng" dirty="0">
                <a:latin typeface="Times New Roman" panose="02020603050405020304" pitchFamily="18" charset="0"/>
                <a:cs typeface="Times New Roman" panose="02020603050405020304" pitchFamily="18" charset="0"/>
              </a:rPr>
              <a:t>Data Reading</a:t>
            </a:r>
          </a:p>
        </p:txBody>
      </p:sp>
      <p:pic>
        <p:nvPicPr>
          <p:cNvPr id="4" name="Picture 3">
            <a:extLst>
              <a:ext uri="{FF2B5EF4-FFF2-40B4-BE49-F238E27FC236}">
                <a16:creationId xmlns:a16="http://schemas.microsoft.com/office/drawing/2014/main" id="{D0CDF108-8121-2CA1-3EFC-930553E9FA3A}"/>
              </a:ext>
            </a:extLst>
          </p:cNvPr>
          <p:cNvPicPr>
            <a:picLocks noChangeAspect="1"/>
          </p:cNvPicPr>
          <p:nvPr/>
        </p:nvPicPr>
        <p:blipFill>
          <a:blip r:embed="rId2"/>
          <a:stretch>
            <a:fillRect/>
          </a:stretch>
        </p:blipFill>
        <p:spPr>
          <a:xfrm>
            <a:off x="0" y="1130378"/>
            <a:ext cx="14630400" cy="7047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9369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642822-D0A0-E1CB-C38A-E7CB33E20827}"/>
              </a:ext>
            </a:extLst>
          </p:cNvPr>
          <p:cNvSpPr txBox="1"/>
          <p:nvPr/>
        </p:nvSpPr>
        <p:spPr>
          <a:xfrm>
            <a:off x="0" y="1042484"/>
            <a:ext cx="14630400" cy="6986528"/>
          </a:xfrm>
          <a:prstGeom prst="rect">
            <a:avLst/>
          </a:prstGeom>
          <a:noFill/>
        </p:spPr>
        <p:txBody>
          <a:bodyPr wrap="square">
            <a:spAutoFit/>
          </a:bodyPr>
          <a:lstStyle/>
          <a:p>
            <a:r>
              <a:rPr lang="en-US" sz="1600" dirty="0"/>
              <a:t>Feature engineering is a critical step in any machine learning project, including electricity consumption prediction. It involves creating meaningful features from raw data that can help improve model performance. Here’s a comprehensive breakdown of feature engineering for an electricity consumption prediction project:</a:t>
            </a:r>
          </a:p>
          <a:p>
            <a:endParaRPr lang="en-US" sz="1600" dirty="0"/>
          </a:p>
          <a:p>
            <a:r>
              <a:rPr lang="en-US" sz="1600" b="1" dirty="0"/>
              <a:t>1. Data Preprocessing</a:t>
            </a:r>
          </a:p>
          <a:p>
            <a:pPr marL="742950" lvl="1" indent="-285750">
              <a:buFont typeface="Arial" panose="020B0604020202020204" pitchFamily="34" charset="0"/>
              <a:buChar char="•"/>
            </a:pPr>
            <a:r>
              <a:rPr lang="en-US" sz="1600" b="1" dirty="0"/>
              <a:t>Handling Missing Data</a:t>
            </a:r>
            <a:r>
              <a:rPr lang="en-US" sz="1600" dirty="0"/>
              <a:t>: Impute missing values using techniques like mean, median, or interpolation for time series data.</a:t>
            </a:r>
          </a:p>
          <a:p>
            <a:pPr marL="742950" lvl="1" indent="-285750">
              <a:buFont typeface="Arial" panose="020B0604020202020204" pitchFamily="34" charset="0"/>
              <a:buChar char="•"/>
            </a:pPr>
            <a:r>
              <a:rPr lang="en-US" sz="1600" b="1" dirty="0"/>
              <a:t>Handling Outliers</a:t>
            </a:r>
            <a:r>
              <a:rPr lang="en-US" sz="1600" dirty="0"/>
              <a:t>: Identify and handle outliers using methods like Z-score or IQR (Interquartile Range).</a:t>
            </a:r>
          </a:p>
          <a:p>
            <a:pPr lvl="1"/>
            <a:endParaRPr lang="en-US" sz="1600" dirty="0"/>
          </a:p>
          <a:p>
            <a:r>
              <a:rPr lang="en-US" sz="1600" b="1" dirty="0"/>
              <a:t>2. Time-based Features</a:t>
            </a:r>
          </a:p>
          <a:p>
            <a:r>
              <a:rPr lang="en-US" sz="1600" dirty="0"/>
              <a:t>Since electricity consumption typically follows daily, weekly, and seasonal patterns, it's important to extract time-based features:</a:t>
            </a:r>
          </a:p>
          <a:p>
            <a:pPr marL="742950" lvl="1" indent="-285750">
              <a:buFont typeface="Arial" panose="020B0604020202020204" pitchFamily="34" charset="0"/>
              <a:buChar char="•"/>
            </a:pPr>
            <a:r>
              <a:rPr lang="en-US" sz="1600" b="1" dirty="0"/>
              <a:t>Hour of the Day</a:t>
            </a:r>
            <a:r>
              <a:rPr lang="en-US" sz="1600" dirty="0"/>
              <a:t>: Electricity usage can vary based on the time of day (e.g., peak hours in the evening).</a:t>
            </a:r>
          </a:p>
          <a:p>
            <a:pPr marL="742950" lvl="1" indent="-285750">
              <a:buFont typeface="Arial" panose="020B0604020202020204" pitchFamily="34" charset="0"/>
              <a:buChar char="•"/>
            </a:pPr>
            <a:r>
              <a:rPr lang="en-US" sz="1600" b="1" dirty="0"/>
              <a:t>Day of the Week</a:t>
            </a:r>
            <a:r>
              <a:rPr lang="en-US" sz="1600" dirty="0"/>
              <a:t>: Consumption can differ between weekdays and weekends.</a:t>
            </a:r>
          </a:p>
          <a:p>
            <a:pPr marL="742950" lvl="1" indent="-285750">
              <a:buFont typeface="Arial" panose="020B0604020202020204" pitchFamily="34" charset="0"/>
              <a:buChar char="•"/>
            </a:pPr>
            <a:r>
              <a:rPr lang="en-US" sz="1600" b="1" dirty="0"/>
              <a:t>Month of the Year</a:t>
            </a:r>
            <a:r>
              <a:rPr lang="en-US" sz="1600" dirty="0"/>
              <a:t>: There could be seasonal patterns (e.g., higher consumption in summer due to air conditioning).</a:t>
            </a:r>
          </a:p>
          <a:p>
            <a:pPr marL="742950" lvl="1" indent="-285750">
              <a:buFont typeface="Arial" panose="020B0604020202020204" pitchFamily="34" charset="0"/>
              <a:buChar char="•"/>
            </a:pPr>
            <a:r>
              <a:rPr lang="en-US" sz="1600" b="1" dirty="0"/>
              <a:t>Is Weekend/Is Holiday</a:t>
            </a:r>
            <a:r>
              <a:rPr lang="en-US" sz="1600" dirty="0"/>
              <a:t>: Electricity consumption is usually lower on weekends or holidays. Marking these can be helpful.</a:t>
            </a:r>
          </a:p>
          <a:p>
            <a:pPr marL="742950" lvl="1" indent="-285750">
              <a:buFont typeface="Arial" panose="020B0604020202020204" pitchFamily="34" charset="0"/>
              <a:buChar char="•"/>
            </a:pPr>
            <a:r>
              <a:rPr lang="en-US" sz="1600" b="1" dirty="0"/>
              <a:t>Season</a:t>
            </a:r>
            <a:r>
              <a:rPr lang="en-US" sz="1600" dirty="0"/>
              <a:t>: Encode seasons (Winter, Spring, Summer, Fall) based on month.</a:t>
            </a:r>
          </a:p>
          <a:p>
            <a:pPr lvl="1"/>
            <a:endParaRPr lang="en-US" sz="1600" dirty="0"/>
          </a:p>
          <a:p>
            <a:r>
              <a:rPr lang="en-US" sz="1600" b="1" dirty="0"/>
              <a:t>3. Lag Features</a:t>
            </a:r>
          </a:p>
          <a:p>
            <a:pPr marL="742950" lvl="1" indent="-285750">
              <a:buFont typeface="Arial" panose="020B0604020202020204" pitchFamily="34" charset="0"/>
              <a:buChar char="•"/>
            </a:pPr>
            <a:r>
              <a:rPr lang="en-US" sz="1600" b="1" dirty="0"/>
              <a:t>Previous Consumption</a:t>
            </a:r>
            <a:r>
              <a:rPr lang="en-US" sz="1600" dirty="0"/>
              <a:t>: Use lag features (e.g., consumption from the previous day, week, or month) to capture trends and autocorrelation in the data.</a:t>
            </a:r>
          </a:p>
          <a:p>
            <a:pPr marL="742950" lvl="1" indent="-285750">
              <a:buFont typeface="Arial" panose="020B0604020202020204" pitchFamily="34" charset="0"/>
              <a:buChar char="•"/>
            </a:pPr>
            <a:r>
              <a:rPr lang="en-US" sz="1600" b="1" dirty="0"/>
              <a:t>Rolling Window Statistics</a:t>
            </a:r>
            <a:r>
              <a:rPr lang="en-US" sz="1600" dirty="0"/>
              <a:t>: Calculate rolling means, medians, or sums over a window (e.g., 7-day rolling average) to smooth out noise and detect patterns.</a:t>
            </a:r>
          </a:p>
          <a:p>
            <a:pPr lvl="1"/>
            <a:endParaRPr lang="en-US" sz="1600" dirty="0"/>
          </a:p>
          <a:p>
            <a:r>
              <a:rPr lang="en-US" sz="1600" b="1" dirty="0"/>
              <a:t>4. Weather Data</a:t>
            </a:r>
          </a:p>
          <a:p>
            <a:r>
              <a:rPr lang="en-US" sz="1600" dirty="0"/>
              <a:t>Weather is a major factor influencing electricity consumption (e.g., air conditioning use in hot weather, heating in cold weather).</a:t>
            </a:r>
          </a:p>
          <a:p>
            <a:pPr lvl="1"/>
            <a:r>
              <a:rPr lang="en-US" sz="1600" dirty="0"/>
              <a:t>-&gt;Temperature     -&gt;Humidity       -&gt;Wind Speed     -&gt;Rain/Snow</a:t>
            </a:r>
          </a:p>
          <a:p>
            <a:pPr lvl="1"/>
            <a:endParaRPr lang="en-US" sz="1600" dirty="0"/>
          </a:p>
          <a:p>
            <a:r>
              <a:rPr lang="en-US" sz="1600" b="1" dirty="0"/>
              <a:t>5. Lag Features for Weather</a:t>
            </a:r>
          </a:p>
          <a:p>
            <a:pPr marL="742950" lvl="1" indent="-285750">
              <a:buFont typeface="Arial" panose="020B0604020202020204" pitchFamily="34" charset="0"/>
              <a:buChar char="•"/>
            </a:pPr>
            <a:r>
              <a:rPr lang="en-US" sz="1600" b="1" dirty="0"/>
              <a:t>Previous Temperature/Humidity</a:t>
            </a:r>
            <a:r>
              <a:rPr lang="en-US" sz="1600" dirty="0"/>
              <a:t>: Similar to the consumption lag features, weather from previous days can help predict energy usage.</a:t>
            </a:r>
          </a:p>
          <a:p>
            <a:pPr lvl="1"/>
            <a:endParaRPr lang="en-US" sz="1600" dirty="0"/>
          </a:p>
          <a:p>
            <a:r>
              <a:rPr lang="en-US" sz="1600" b="1" dirty="0"/>
              <a:t>6. External Economic Indicators</a:t>
            </a:r>
          </a:p>
          <a:p>
            <a:pPr marL="742950" lvl="1" indent="-285750">
              <a:buFont typeface="Arial" panose="020B0604020202020204" pitchFamily="34" charset="0"/>
              <a:buChar char="•"/>
            </a:pPr>
            <a:r>
              <a:rPr lang="en-US" sz="1600" dirty="0"/>
              <a:t>If available, include external factors like economic activity, GDP, or industrial activity which could influence energy demand.</a:t>
            </a:r>
          </a:p>
        </p:txBody>
      </p:sp>
      <p:sp>
        <p:nvSpPr>
          <p:cNvPr id="5" name="TextBox 4">
            <a:extLst>
              <a:ext uri="{FF2B5EF4-FFF2-40B4-BE49-F238E27FC236}">
                <a16:creationId xmlns:a16="http://schemas.microsoft.com/office/drawing/2014/main" id="{B57F1E8B-1F9E-4F2F-457D-EA524D2F64E5}"/>
              </a:ext>
            </a:extLst>
          </p:cNvPr>
          <p:cNvSpPr txBox="1"/>
          <p:nvPr/>
        </p:nvSpPr>
        <p:spPr>
          <a:xfrm>
            <a:off x="2673061" y="105627"/>
            <a:ext cx="7341176" cy="707886"/>
          </a:xfrm>
          <a:prstGeom prst="rect">
            <a:avLst/>
          </a:prstGeom>
          <a:noFill/>
        </p:spPr>
        <p:txBody>
          <a:bodyPr wrap="square">
            <a:spAutoFit/>
          </a:bodyPr>
          <a:lstStyle/>
          <a:p>
            <a:pPr algn="ctr"/>
            <a:r>
              <a:rPr lang="en-IN" sz="4000" b="1" u="sng" dirty="0">
                <a:latin typeface="Times New Roman" panose="02020603050405020304" pitchFamily="18" charset="0"/>
                <a:cs typeface="Times New Roman" panose="02020603050405020304" pitchFamily="18" charset="0"/>
              </a:rPr>
              <a:t>Feature Engineering</a:t>
            </a:r>
          </a:p>
        </p:txBody>
      </p:sp>
      <p:sp>
        <p:nvSpPr>
          <p:cNvPr id="6" name="Rectangle 5">
            <a:extLst>
              <a:ext uri="{FF2B5EF4-FFF2-40B4-BE49-F238E27FC236}">
                <a16:creationId xmlns:a16="http://schemas.microsoft.com/office/drawing/2014/main" id="{AA877A0F-8701-9D1A-6523-CC374351625F}"/>
              </a:ext>
            </a:extLst>
          </p:cNvPr>
          <p:cNvSpPr/>
          <p:nvPr/>
        </p:nvSpPr>
        <p:spPr>
          <a:xfrm>
            <a:off x="12822382" y="7762009"/>
            <a:ext cx="1787236" cy="353291"/>
          </a:xfrm>
          <a:prstGeom prst="rect">
            <a:avLst/>
          </a:prstGeom>
          <a:solidFill>
            <a:srgbClr val="EBF2F7"/>
          </a:solidFill>
          <a:ln>
            <a:solidFill>
              <a:srgbClr val="EBF1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3713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49578-531D-E617-BD09-80D9577EC178}"/>
              </a:ext>
            </a:extLst>
          </p:cNvPr>
          <p:cNvPicPr>
            <a:picLocks noChangeAspect="1"/>
          </p:cNvPicPr>
          <p:nvPr/>
        </p:nvPicPr>
        <p:blipFill>
          <a:blip r:embed="rId2"/>
          <a:stretch>
            <a:fillRect/>
          </a:stretch>
        </p:blipFill>
        <p:spPr>
          <a:xfrm>
            <a:off x="-10390" y="1"/>
            <a:ext cx="14630400" cy="82270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110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36D2E-45FA-3C57-FACC-CE601969BF4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A175E1-D94E-8349-4B19-ADC786C9A388}"/>
              </a:ext>
            </a:extLst>
          </p:cNvPr>
          <p:cNvSpPr txBox="1"/>
          <p:nvPr/>
        </p:nvSpPr>
        <p:spPr>
          <a:xfrm>
            <a:off x="3108960" y="106680"/>
            <a:ext cx="6690360" cy="1015663"/>
          </a:xfrm>
          <a:prstGeom prst="rect">
            <a:avLst/>
          </a:prstGeom>
          <a:noFill/>
        </p:spPr>
        <p:txBody>
          <a:bodyPr wrap="square" rtlCol="0">
            <a:spAutoFit/>
          </a:bodyPr>
          <a:lstStyle/>
          <a:p>
            <a:pPr algn="ctr"/>
            <a:r>
              <a:rPr lang="en-IN" sz="6000" b="1" u="sng" dirty="0">
                <a:latin typeface="Times New Roman" panose="02020603050405020304" pitchFamily="18" charset="0"/>
                <a:cs typeface="Times New Roman" panose="02020603050405020304" pitchFamily="18" charset="0"/>
              </a:rPr>
              <a:t>Data Visualization :</a:t>
            </a:r>
          </a:p>
        </p:txBody>
      </p:sp>
      <p:pic>
        <p:nvPicPr>
          <p:cNvPr id="5" name="Picture 4">
            <a:extLst>
              <a:ext uri="{FF2B5EF4-FFF2-40B4-BE49-F238E27FC236}">
                <a16:creationId xmlns:a16="http://schemas.microsoft.com/office/drawing/2014/main" id="{9DDA46B5-98EC-AD1F-1722-1C573B9EACA3}"/>
              </a:ext>
            </a:extLst>
          </p:cNvPr>
          <p:cNvPicPr>
            <a:picLocks noChangeAspect="1"/>
          </p:cNvPicPr>
          <p:nvPr/>
        </p:nvPicPr>
        <p:blipFill>
          <a:blip r:embed="rId2"/>
          <a:stretch>
            <a:fillRect/>
          </a:stretch>
        </p:blipFill>
        <p:spPr>
          <a:xfrm>
            <a:off x="0" y="1463041"/>
            <a:ext cx="9799320" cy="6766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03EEE13-8061-0BCB-849A-2D297DF485C7}"/>
              </a:ext>
            </a:extLst>
          </p:cNvPr>
          <p:cNvPicPr>
            <a:picLocks noChangeAspect="1"/>
          </p:cNvPicPr>
          <p:nvPr/>
        </p:nvPicPr>
        <p:blipFill>
          <a:blip r:embed="rId3"/>
          <a:srcRect l="6988" r="4786"/>
          <a:stretch/>
        </p:blipFill>
        <p:spPr>
          <a:xfrm>
            <a:off x="9875520" y="1463041"/>
            <a:ext cx="4754879" cy="67665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98514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46B57-CF7A-FAC3-7226-72D7E20D6F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CF2584-5A0A-A45F-06E9-938F15CE6A7D}"/>
              </a:ext>
            </a:extLst>
          </p:cNvPr>
          <p:cNvSpPr txBox="1"/>
          <p:nvPr/>
        </p:nvSpPr>
        <p:spPr>
          <a:xfrm>
            <a:off x="3108960" y="106680"/>
            <a:ext cx="6690360" cy="1015663"/>
          </a:xfrm>
          <a:prstGeom prst="rect">
            <a:avLst/>
          </a:prstGeom>
          <a:noFill/>
        </p:spPr>
        <p:txBody>
          <a:bodyPr wrap="square" rtlCol="0">
            <a:spAutoFit/>
          </a:bodyPr>
          <a:lstStyle/>
          <a:p>
            <a:pPr algn="ctr"/>
            <a:r>
              <a:rPr lang="en-IN" sz="6000" b="1" u="sng" dirty="0">
                <a:latin typeface="Times New Roman" panose="02020603050405020304" pitchFamily="18" charset="0"/>
                <a:cs typeface="Times New Roman" panose="02020603050405020304" pitchFamily="18" charset="0"/>
              </a:rPr>
              <a:t>Model Training :</a:t>
            </a:r>
          </a:p>
        </p:txBody>
      </p:sp>
      <p:pic>
        <p:nvPicPr>
          <p:cNvPr id="4" name="Picture 3">
            <a:extLst>
              <a:ext uri="{FF2B5EF4-FFF2-40B4-BE49-F238E27FC236}">
                <a16:creationId xmlns:a16="http://schemas.microsoft.com/office/drawing/2014/main" id="{D5F02324-320D-CC77-C52C-6518F819D92B}"/>
              </a:ext>
            </a:extLst>
          </p:cNvPr>
          <p:cNvPicPr>
            <a:picLocks noChangeAspect="1"/>
          </p:cNvPicPr>
          <p:nvPr/>
        </p:nvPicPr>
        <p:blipFill>
          <a:blip r:embed="rId2"/>
          <a:stretch>
            <a:fillRect/>
          </a:stretch>
        </p:blipFill>
        <p:spPr>
          <a:xfrm>
            <a:off x="0" y="1645921"/>
            <a:ext cx="8067675" cy="6583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F490265-C5C6-AC9A-7A96-557CA14B5981}"/>
              </a:ext>
            </a:extLst>
          </p:cNvPr>
          <p:cNvPicPr>
            <a:picLocks noChangeAspect="1"/>
          </p:cNvPicPr>
          <p:nvPr/>
        </p:nvPicPr>
        <p:blipFill>
          <a:blip r:embed="rId3"/>
          <a:stretch>
            <a:fillRect/>
          </a:stretch>
        </p:blipFill>
        <p:spPr>
          <a:xfrm>
            <a:off x="8067675" y="1645920"/>
            <a:ext cx="6562725" cy="6583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7373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A24EA-748A-A6C3-2702-CECA21833F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10BAFB-1524-B75E-5475-21EADCBDD6DE}"/>
              </a:ext>
            </a:extLst>
          </p:cNvPr>
          <p:cNvSpPr txBox="1"/>
          <p:nvPr/>
        </p:nvSpPr>
        <p:spPr>
          <a:xfrm>
            <a:off x="3108960" y="106680"/>
            <a:ext cx="6690360" cy="1015663"/>
          </a:xfrm>
          <a:prstGeom prst="rect">
            <a:avLst/>
          </a:prstGeom>
          <a:noFill/>
        </p:spPr>
        <p:txBody>
          <a:bodyPr wrap="square" rtlCol="0">
            <a:spAutoFit/>
          </a:bodyPr>
          <a:lstStyle/>
          <a:p>
            <a:pPr algn="ctr"/>
            <a:r>
              <a:rPr lang="en-IN" sz="6000" b="1" u="sng" dirty="0">
                <a:latin typeface="Times New Roman" panose="02020603050405020304" pitchFamily="18" charset="0"/>
                <a:cs typeface="Times New Roman" panose="02020603050405020304" pitchFamily="18" charset="0"/>
              </a:rPr>
              <a:t>Model Evaluation:</a:t>
            </a:r>
          </a:p>
        </p:txBody>
      </p:sp>
      <p:sp>
        <p:nvSpPr>
          <p:cNvPr id="3" name="Rectangle 2">
            <a:extLst>
              <a:ext uri="{FF2B5EF4-FFF2-40B4-BE49-F238E27FC236}">
                <a16:creationId xmlns:a16="http://schemas.microsoft.com/office/drawing/2014/main" id="{386FABE5-73C0-B175-EF3C-8AFED2F393B7}"/>
              </a:ext>
            </a:extLst>
          </p:cNvPr>
          <p:cNvSpPr/>
          <p:nvPr/>
        </p:nvSpPr>
        <p:spPr>
          <a:xfrm>
            <a:off x="12822382" y="7762009"/>
            <a:ext cx="1787236" cy="353291"/>
          </a:xfrm>
          <a:prstGeom prst="rect">
            <a:avLst/>
          </a:prstGeom>
          <a:solidFill>
            <a:srgbClr val="EBF2F7"/>
          </a:solidFill>
          <a:ln>
            <a:solidFill>
              <a:srgbClr val="EBF1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F3C526FA-A913-4309-D4C3-7FB9DECF7B53}"/>
              </a:ext>
            </a:extLst>
          </p:cNvPr>
          <p:cNvPicPr>
            <a:picLocks noChangeAspect="1"/>
          </p:cNvPicPr>
          <p:nvPr/>
        </p:nvPicPr>
        <p:blipFill>
          <a:blip r:embed="rId2"/>
          <a:stretch>
            <a:fillRect/>
          </a:stretch>
        </p:blipFill>
        <p:spPr>
          <a:xfrm>
            <a:off x="770629" y="1301492"/>
            <a:ext cx="11480253" cy="341570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5F9B226-890F-0D00-92F0-BB19343EB7BE}"/>
              </a:ext>
            </a:extLst>
          </p:cNvPr>
          <p:cNvPicPr>
            <a:picLocks noChangeAspect="1"/>
          </p:cNvPicPr>
          <p:nvPr/>
        </p:nvPicPr>
        <p:blipFill>
          <a:blip r:embed="rId3"/>
          <a:stretch>
            <a:fillRect/>
          </a:stretch>
        </p:blipFill>
        <p:spPr>
          <a:xfrm>
            <a:off x="1070264" y="6722918"/>
            <a:ext cx="11066317" cy="1392381"/>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76DBF70-E8B0-35AC-BBCE-E5C9D330E9FA}"/>
              </a:ext>
            </a:extLst>
          </p:cNvPr>
          <p:cNvSpPr txBox="1"/>
          <p:nvPr/>
        </p:nvSpPr>
        <p:spPr>
          <a:xfrm>
            <a:off x="3543299" y="5367884"/>
            <a:ext cx="5195455" cy="1200329"/>
          </a:xfrm>
          <a:prstGeom prst="rect">
            <a:avLst/>
          </a:prstGeom>
          <a:noFill/>
        </p:spPr>
        <p:txBody>
          <a:bodyPr wrap="square" rtlCol="0">
            <a:spAutoFit/>
          </a:bodyPr>
          <a:lstStyle/>
          <a:p>
            <a:pPr algn="ctr"/>
            <a:r>
              <a:rPr lang="en-IN" sz="3600" b="1" u="sng" dirty="0">
                <a:latin typeface="Times New Roman" panose="02020603050405020304" pitchFamily="18" charset="0"/>
                <a:cs typeface="Times New Roman" panose="02020603050405020304" pitchFamily="18" charset="0"/>
              </a:rPr>
              <a:t>                                     Prediction Result</a:t>
            </a:r>
          </a:p>
        </p:txBody>
      </p:sp>
    </p:spTree>
    <p:extLst>
      <p:ext uri="{BB962C8B-B14F-4D97-AF65-F5344CB8AC3E}">
        <p14:creationId xmlns:p14="http://schemas.microsoft.com/office/powerpoint/2010/main" val="2063473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01168" y="562808"/>
            <a:ext cx="8540829" cy="1131094"/>
          </a:xfrm>
          <a:prstGeom prst="rect">
            <a:avLst/>
          </a:prstGeom>
          <a:noFill/>
          <a:ln/>
        </p:spPr>
        <p:txBody>
          <a:bodyPr wrap="square" lIns="0" tIns="0" rIns="0" bIns="0" rtlCol="0" anchor="t"/>
          <a:lstStyle/>
          <a:p>
            <a:pPr marL="0" indent="0">
              <a:lnSpc>
                <a:spcPts val="4450"/>
              </a:lnSpc>
              <a:buNone/>
            </a:pPr>
            <a:r>
              <a:rPr lang="en-US" sz="4400" b="1" dirty="0">
                <a:solidFill>
                  <a:srgbClr val="000000"/>
                </a:solidFill>
                <a:latin typeface="Times New Roman" panose="02020603050405020304" pitchFamily="18" charset="0"/>
                <a:ea typeface="Petrona" pitchFamily="34" charset="-122"/>
                <a:cs typeface="Times New Roman" panose="02020603050405020304" pitchFamily="18" charset="0"/>
              </a:rPr>
              <a:t>Electricity Consumption Prediction Using Machine Learning</a:t>
            </a:r>
            <a:endParaRPr lang="en-US" sz="4400" dirty="0">
              <a:latin typeface="Times New Roman" panose="02020603050405020304" pitchFamily="18" charset="0"/>
              <a:cs typeface="Times New Roman" panose="02020603050405020304" pitchFamily="18" charset="0"/>
            </a:endParaRPr>
          </a:p>
        </p:txBody>
      </p:sp>
      <p:sp>
        <p:nvSpPr>
          <p:cNvPr id="4" name="Text 1"/>
          <p:cNvSpPr/>
          <p:nvPr/>
        </p:nvSpPr>
        <p:spPr>
          <a:xfrm>
            <a:off x="603171" y="2055138"/>
            <a:ext cx="7937659" cy="1378744"/>
          </a:xfrm>
          <a:prstGeom prst="rect">
            <a:avLst/>
          </a:prstGeom>
          <a:noFill/>
          <a:ln/>
        </p:spPr>
        <p:txBody>
          <a:bodyPr wrap="square" lIns="0" tIns="0" rIns="0" bIns="0" rtlCol="0" anchor="t"/>
          <a:lstStyle/>
          <a:p>
            <a:pPr marL="0" indent="0">
              <a:lnSpc>
                <a:spcPts val="2150"/>
              </a:lnSpc>
              <a:buNone/>
            </a:pPr>
            <a:r>
              <a:rPr lang="en-US" sz="1600" dirty="0">
                <a:solidFill>
                  <a:srgbClr val="272525"/>
                </a:solidFill>
                <a:ea typeface="Inter" pitchFamily="34" charset="-122"/>
                <a:cs typeface="Inter" pitchFamily="34" charset="-120"/>
              </a:rPr>
              <a:t>With the trained model, we can now predict future electricity consumption. The model takes input features, such as weather data, economic indicators, and historical consumption patterns, and outputs a prediction of electricity consumption for a specific time period. The accuracy of the prediction depends on various factors, including the quality of the data, the complexity of the model, and the predictability of the consumption patterns.</a:t>
            </a:r>
            <a:endParaRPr lang="en-US" sz="1600" dirty="0"/>
          </a:p>
        </p:txBody>
      </p:sp>
      <p:sp>
        <p:nvSpPr>
          <p:cNvPr id="5" name="Shape 2"/>
          <p:cNvSpPr/>
          <p:nvPr/>
        </p:nvSpPr>
        <p:spPr>
          <a:xfrm>
            <a:off x="603171" y="3627715"/>
            <a:ext cx="7937659" cy="3936206"/>
          </a:xfrm>
          <a:prstGeom prst="roundRect">
            <a:avLst>
              <a:gd name="adj" fmla="val 1839"/>
            </a:avLst>
          </a:prstGeom>
          <a:noFill/>
          <a:ln w="7620">
            <a:solidFill>
              <a:srgbClr val="000000">
                <a:alpha val="8000"/>
              </a:srgbClr>
            </a:solidFill>
            <a:prstDash val="solid"/>
          </a:ln>
        </p:spPr>
      </p:sp>
      <p:sp>
        <p:nvSpPr>
          <p:cNvPr id="6" name="Shape 3"/>
          <p:cNvSpPr/>
          <p:nvPr/>
        </p:nvSpPr>
        <p:spPr>
          <a:xfrm>
            <a:off x="610791" y="3635335"/>
            <a:ext cx="7921585" cy="497681"/>
          </a:xfrm>
          <a:prstGeom prst="rect">
            <a:avLst/>
          </a:prstGeom>
          <a:solidFill>
            <a:srgbClr val="FFFFFF">
              <a:alpha val="4000"/>
            </a:srgbClr>
          </a:solidFill>
          <a:ln/>
        </p:spPr>
      </p:sp>
      <p:sp>
        <p:nvSpPr>
          <p:cNvPr id="7" name="Text 4"/>
          <p:cNvSpPr/>
          <p:nvPr/>
        </p:nvSpPr>
        <p:spPr>
          <a:xfrm>
            <a:off x="784027" y="3746302"/>
            <a:ext cx="2291834" cy="275749"/>
          </a:xfrm>
          <a:prstGeom prst="rect">
            <a:avLst/>
          </a:prstGeom>
          <a:noFill/>
          <a:ln/>
        </p:spPr>
        <p:txBody>
          <a:bodyPr wrap="none" lIns="0" tIns="0" rIns="0" bIns="0" rtlCol="0" anchor="t"/>
          <a:lstStyle/>
          <a:p>
            <a:pPr marL="0" indent="0">
              <a:lnSpc>
                <a:spcPts val="2150"/>
              </a:lnSpc>
              <a:buNone/>
            </a:pPr>
            <a:r>
              <a:rPr lang="en-US" b="1" dirty="0">
                <a:solidFill>
                  <a:srgbClr val="272525"/>
                </a:solidFill>
                <a:ea typeface="Inter" pitchFamily="34" charset="-122"/>
                <a:cs typeface="Inter" pitchFamily="34" charset="-120"/>
              </a:rPr>
              <a:t>Algorithm</a:t>
            </a:r>
            <a:endParaRPr lang="en-US" b="1" dirty="0"/>
          </a:p>
        </p:txBody>
      </p:sp>
      <p:sp>
        <p:nvSpPr>
          <p:cNvPr id="8" name="Text 5"/>
          <p:cNvSpPr/>
          <p:nvPr/>
        </p:nvSpPr>
        <p:spPr>
          <a:xfrm>
            <a:off x="3428047" y="3746302"/>
            <a:ext cx="2288024" cy="275749"/>
          </a:xfrm>
          <a:prstGeom prst="rect">
            <a:avLst/>
          </a:prstGeom>
          <a:noFill/>
          <a:ln/>
        </p:spPr>
        <p:txBody>
          <a:bodyPr wrap="none" lIns="0" tIns="0" rIns="0" bIns="0" rtlCol="0" anchor="t"/>
          <a:lstStyle/>
          <a:p>
            <a:pPr marL="0" indent="0">
              <a:lnSpc>
                <a:spcPts val="2150"/>
              </a:lnSpc>
              <a:buNone/>
            </a:pPr>
            <a:r>
              <a:rPr lang="en-US" b="1" dirty="0">
                <a:solidFill>
                  <a:srgbClr val="272525"/>
                </a:solidFill>
                <a:ea typeface="Inter" pitchFamily="34" charset="-122"/>
                <a:cs typeface="Inter" pitchFamily="34" charset="-120"/>
              </a:rPr>
              <a:t>Advantages</a:t>
            </a:r>
            <a:endParaRPr lang="en-US" b="1" dirty="0"/>
          </a:p>
        </p:txBody>
      </p:sp>
      <p:sp>
        <p:nvSpPr>
          <p:cNvPr id="9" name="Text 6"/>
          <p:cNvSpPr/>
          <p:nvPr/>
        </p:nvSpPr>
        <p:spPr>
          <a:xfrm>
            <a:off x="6068258" y="3746302"/>
            <a:ext cx="2291834" cy="275749"/>
          </a:xfrm>
          <a:prstGeom prst="rect">
            <a:avLst/>
          </a:prstGeom>
          <a:noFill/>
          <a:ln/>
        </p:spPr>
        <p:txBody>
          <a:bodyPr wrap="none" lIns="0" tIns="0" rIns="0" bIns="0" rtlCol="0" anchor="t"/>
          <a:lstStyle/>
          <a:p>
            <a:pPr marL="0" indent="0">
              <a:lnSpc>
                <a:spcPts val="2150"/>
              </a:lnSpc>
              <a:buNone/>
            </a:pPr>
            <a:r>
              <a:rPr lang="en-US" b="1" dirty="0">
                <a:solidFill>
                  <a:srgbClr val="272525"/>
                </a:solidFill>
                <a:ea typeface="Inter" pitchFamily="34" charset="-122"/>
                <a:cs typeface="Inter" pitchFamily="34" charset="-120"/>
              </a:rPr>
              <a:t>Disadvantages</a:t>
            </a:r>
            <a:endParaRPr lang="en-US" b="1" dirty="0"/>
          </a:p>
        </p:txBody>
      </p:sp>
      <p:sp>
        <p:nvSpPr>
          <p:cNvPr id="10" name="Shape 7"/>
          <p:cNvSpPr/>
          <p:nvPr/>
        </p:nvSpPr>
        <p:spPr>
          <a:xfrm>
            <a:off x="610791" y="4133017"/>
            <a:ext cx="7921585" cy="1049179"/>
          </a:xfrm>
          <a:prstGeom prst="rect">
            <a:avLst/>
          </a:prstGeom>
          <a:solidFill>
            <a:srgbClr val="000000">
              <a:alpha val="4000"/>
            </a:srgbClr>
          </a:solidFill>
          <a:ln/>
        </p:spPr>
      </p:sp>
      <p:sp>
        <p:nvSpPr>
          <p:cNvPr id="11" name="Text 8"/>
          <p:cNvSpPr/>
          <p:nvPr/>
        </p:nvSpPr>
        <p:spPr>
          <a:xfrm>
            <a:off x="784027" y="4243983"/>
            <a:ext cx="2291834" cy="275749"/>
          </a:xfrm>
          <a:prstGeom prst="rect">
            <a:avLst/>
          </a:prstGeom>
          <a:noFill/>
          <a:ln/>
        </p:spPr>
        <p:txBody>
          <a:bodyPr wrap="none" lIns="0" tIns="0" rIns="0" bIns="0" rtlCol="0" anchor="t"/>
          <a:lstStyle/>
          <a:p>
            <a:pPr marL="0" indent="0">
              <a:lnSpc>
                <a:spcPts val="2150"/>
              </a:lnSpc>
              <a:buNone/>
            </a:pPr>
            <a:r>
              <a:rPr lang="en-US" sz="1600" dirty="0">
                <a:solidFill>
                  <a:srgbClr val="272525"/>
                </a:solidFill>
                <a:ea typeface="Inter" pitchFamily="34" charset="-122"/>
                <a:cs typeface="Inter" pitchFamily="34" charset="-120"/>
              </a:rPr>
              <a:t>Linear Regression</a:t>
            </a:r>
            <a:endParaRPr lang="en-US" sz="1600" dirty="0"/>
          </a:p>
        </p:txBody>
      </p:sp>
      <p:sp>
        <p:nvSpPr>
          <p:cNvPr id="12" name="Text 9"/>
          <p:cNvSpPr/>
          <p:nvPr/>
        </p:nvSpPr>
        <p:spPr>
          <a:xfrm>
            <a:off x="3428047" y="4243983"/>
            <a:ext cx="2288024" cy="827246"/>
          </a:xfrm>
          <a:prstGeom prst="rect">
            <a:avLst/>
          </a:prstGeom>
          <a:noFill/>
          <a:ln/>
        </p:spPr>
        <p:txBody>
          <a:bodyPr wrap="square" lIns="0" tIns="0" rIns="0" bIns="0" rtlCol="0" anchor="t"/>
          <a:lstStyle/>
          <a:p>
            <a:pPr marL="0" indent="0">
              <a:lnSpc>
                <a:spcPts val="2150"/>
              </a:lnSpc>
              <a:buNone/>
            </a:pPr>
            <a:r>
              <a:rPr lang="en-US" sz="1600" dirty="0">
                <a:solidFill>
                  <a:srgbClr val="272525"/>
                </a:solidFill>
                <a:ea typeface="Inter" pitchFamily="34" charset="-122"/>
                <a:cs typeface="Inter" pitchFamily="34" charset="-120"/>
              </a:rPr>
              <a:t>Simple, interpretable, efficient for linear relationships</a:t>
            </a:r>
            <a:endParaRPr lang="en-US" sz="1600" dirty="0"/>
          </a:p>
        </p:txBody>
      </p:sp>
      <p:sp>
        <p:nvSpPr>
          <p:cNvPr id="13" name="Text 10"/>
          <p:cNvSpPr/>
          <p:nvPr/>
        </p:nvSpPr>
        <p:spPr>
          <a:xfrm>
            <a:off x="6068258" y="4243983"/>
            <a:ext cx="2291834" cy="827246"/>
          </a:xfrm>
          <a:prstGeom prst="rect">
            <a:avLst/>
          </a:prstGeom>
          <a:noFill/>
          <a:ln/>
        </p:spPr>
        <p:txBody>
          <a:bodyPr wrap="square" lIns="0" tIns="0" rIns="0" bIns="0" rtlCol="0" anchor="t"/>
          <a:lstStyle/>
          <a:p>
            <a:pPr marL="0" indent="0">
              <a:lnSpc>
                <a:spcPts val="2150"/>
              </a:lnSpc>
              <a:buNone/>
            </a:pPr>
            <a:r>
              <a:rPr lang="en-US" sz="1350" dirty="0">
                <a:solidFill>
                  <a:srgbClr val="272525"/>
                </a:solidFill>
                <a:ea typeface="Inter" pitchFamily="34" charset="-122"/>
                <a:cs typeface="Inter" pitchFamily="34" charset="-120"/>
              </a:rPr>
              <a:t>Sensitive to outliers, assumes linear relationships</a:t>
            </a:r>
            <a:endParaRPr lang="en-US" sz="1350" dirty="0"/>
          </a:p>
        </p:txBody>
      </p:sp>
      <p:sp>
        <p:nvSpPr>
          <p:cNvPr id="14" name="Shape 11"/>
          <p:cNvSpPr/>
          <p:nvPr/>
        </p:nvSpPr>
        <p:spPr>
          <a:xfrm>
            <a:off x="610791" y="5182195"/>
            <a:ext cx="7921585" cy="1324928"/>
          </a:xfrm>
          <a:prstGeom prst="rect">
            <a:avLst/>
          </a:prstGeom>
          <a:solidFill>
            <a:srgbClr val="FFFFFF">
              <a:alpha val="4000"/>
            </a:srgbClr>
          </a:solidFill>
          <a:ln/>
        </p:spPr>
      </p:sp>
      <p:sp>
        <p:nvSpPr>
          <p:cNvPr id="15" name="Text 12"/>
          <p:cNvSpPr/>
          <p:nvPr/>
        </p:nvSpPr>
        <p:spPr>
          <a:xfrm>
            <a:off x="784027" y="5293162"/>
            <a:ext cx="2291834" cy="551498"/>
          </a:xfrm>
          <a:prstGeom prst="rect">
            <a:avLst/>
          </a:prstGeom>
          <a:noFill/>
          <a:ln/>
        </p:spPr>
        <p:txBody>
          <a:bodyPr wrap="square" lIns="0" tIns="0" rIns="0" bIns="0" rtlCol="0" anchor="t"/>
          <a:lstStyle/>
          <a:p>
            <a:pPr marL="0" indent="0">
              <a:lnSpc>
                <a:spcPts val="2150"/>
              </a:lnSpc>
              <a:buNone/>
            </a:pPr>
            <a:r>
              <a:rPr lang="en-US" sz="1600" dirty="0">
                <a:solidFill>
                  <a:srgbClr val="272525"/>
                </a:solidFill>
                <a:ea typeface="Inter" pitchFamily="34" charset="-122"/>
                <a:cs typeface="Inter" pitchFamily="34" charset="-120"/>
              </a:rPr>
              <a:t>Support Vector Machines (SVM)</a:t>
            </a:r>
            <a:endParaRPr lang="en-US" sz="1600" dirty="0"/>
          </a:p>
        </p:txBody>
      </p:sp>
      <p:sp>
        <p:nvSpPr>
          <p:cNvPr id="16" name="Text 13"/>
          <p:cNvSpPr/>
          <p:nvPr/>
        </p:nvSpPr>
        <p:spPr>
          <a:xfrm>
            <a:off x="3428047" y="5293162"/>
            <a:ext cx="2288024" cy="1102995"/>
          </a:xfrm>
          <a:prstGeom prst="rect">
            <a:avLst/>
          </a:prstGeom>
          <a:noFill/>
          <a:ln/>
        </p:spPr>
        <p:txBody>
          <a:bodyPr wrap="square" lIns="0" tIns="0" rIns="0" bIns="0" rtlCol="0" anchor="t"/>
          <a:lstStyle/>
          <a:p>
            <a:pPr marL="0" indent="0">
              <a:lnSpc>
                <a:spcPts val="2150"/>
              </a:lnSpc>
              <a:buNone/>
            </a:pPr>
            <a:r>
              <a:rPr lang="en-US" sz="1600" dirty="0">
                <a:solidFill>
                  <a:srgbClr val="272525"/>
                </a:solidFill>
                <a:ea typeface="Inter" pitchFamily="34" charset="-122"/>
                <a:cs typeface="Inter" pitchFamily="34" charset="-120"/>
              </a:rPr>
              <a:t>Robust, effective for complex relationships, handles high-dimensional data</a:t>
            </a:r>
            <a:endParaRPr lang="en-US" sz="1600" dirty="0"/>
          </a:p>
        </p:txBody>
      </p:sp>
      <p:sp>
        <p:nvSpPr>
          <p:cNvPr id="17" name="Text 14"/>
          <p:cNvSpPr/>
          <p:nvPr/>
        </p:nvSpPr>
        <p:spPr>
          <a:xfrm>
            <a:off x="6068258" y="5293162"/>
            <a:ext cx="2291834" cy="827246"/>
          </a:xfrm>
          <a:prstGeom prst="rect">
            <a:avLst/>
          </a:prstGeom>
          <a:noFill/>
          <a:ln/>
        </p:spPr>
        <p:txBody>
          <a:bodyPr wrap="square" lIns="0" tIns="0" rIns="0" bIns="0" rtlCol="0" anchor="t"/>
          <a:lstStyle/>
          <a:p>
            <a:pPr marL="0" indent="0">
              <a:lnSpc>
                <a:spcPts val="2150"/>
              </a:lnSpc>
              <a:buNone/>
            </a:pPr>
            <a:r>
              <a:rPr lang="en-US" sz="1600" dirty="0">
                <a:solidFill>
                  <a:srgbClr val="272525"/>
                </a:solidFill>
                <a:ea typeface="Inter" pitchFamily="34" charset="-122"/>
                <a:cs typeface="Inter" pitchFamily="34" charset="-120"/>
              </a:rPr>
              <a:t>Less interpretable than linear regression, can be computationally expensive</a:t>
            </a:r>
            <a:endParaRPr lang="en-US" sz="1600" dirty="0"/>
          </a:p>
        </p:txBody>
      </p:sp>
      <p:sp>
        <p:nvSpPr>
          <p:cNvPr id="18" name="Shape 15"/>
          <p:cNvSpPr/>
          <p:nvPr/>
        </p:nvSpPr>
        <p:spPr>
          <a:xfrm>
            <a:off x="610791" y="6507123"/>
            <a:ext cx="7921585" cy="1049179"/>
          </a:xfrm>
          <a:prstGeom prst="rect">
            <a:avLst/>
          </a:prstGeom>
          <a:solidFill>
            <a:srgbClr val="000000">
              <a:alpha val="4000"/>
            </a:srgbClr>
          </a:solidFill>
          <a:ln/>
        </p:spPr>
      </p:sp>
      <p:sp>
        <p:nvSpPr>
          <p:cNvPr id="19" name="Text 16"/>
          <p:cNvSpPr/>
          <p:nvPr/>
        </p:nvSpPr>
        <p:spPr>
          <a:xfrm>
            <a:off x="784027" y="6618089"/>
            <a:ext cx="2291834" cy="275749"/>
          </a:xfrm>
          <a:prstGeom prst="rect">
            <a:avLst/>
          </a:prstGeom>
          <a:noFill/>
          <a:ln/>
        </p:spPr>
        <p:txBody>
          <a:bodyPr wrap="none" lIns="0" tIns="0" rIns="0" bIns="0" rtlCol="0" anchor="t"/>
          <a:lstStyle/>
          <a:p>
            <a:pPr marL="0" indent="0">
              <a:lnSpc>
                <a:spcPts val="2150"/>
              </a:lnSpc>
              <a:buNone/>
            </a:pPr>
            <a:r>
              <a:rPr lang="en-US" sz="1600" dirty="0">
                <a:solidFill>
                  <a:srgbClr val="272525"/>
                </a:solidFill>
                <a:ea typeface="Inter" pitchFamily="34" charset="-122"/>
              </a:rPr>
              <a:t>KNN</a:t>
            </a:r>
            <a:endParaRPr lang="en-US" sz="1600" dirty="0"/>
          </a:p>
        </p:txBody>
      </p:sp>
      <p:sp>
        <p:nvSpPr>
          <p:cNvPr id="20" name="Text 17"/>
          <p:cNvSpPr/>
          <p:nvPr/>
        </p:nvSpPr>
        <p:spPr>
          <a:xfrm>
            <a:off x="3428047" y="6618089"/>
            <a:ext cx="2288024" cy="827246"/>
          </a:xfrm>
          <a:prstGeom prst="rect">
            <a:avLst/>
          </a:prstGeom>
          <a:noFill/>
          <a:ln/>
        </p:spPr>
        <p:txBody>
          <a:bodyPr wrap="square" lIns="0" tIns="0" rIns="0" bIns="0" rtlCol="0" anchor="t"/>
          <a:lstStyle/>
          <a:p>
            <a:pPr marL="0" indent="0">
              <a:lnSpc>
                <a:spcPts val="2150"/>
              </a:lnSpc>
              <a:buNone/>
            </a:pPr>
            <a:r>
              <a:rPr lang="en-IN" sz="1600" i="0" dirty="0">
                <a:solidFill>
                  <a:srgbClr val="111111"/>
                </a:solidFill>
                <a:effectLst/>
                <a:ea typeface="Inter" panose="020B0604020202020204" charset="0"/>
              </a:rPr>
              <a:t>Simplicity, No Training</a:t>
            </a:r>
            <a:r>
              <a:rPr lang="en-IN" sz="1600" dirty="0">
                <a:solidFill>
                  <a:srgbClr val="111111"/>
                </a:solidFill>
                <a:ea typeface="Inter" panose="020B0604020202020204" charset="0"/>
              </a:rPr>
              <a:t> </a:t>
            </a:r>
            <a:r>
              <a:rPr lang="en-IN" sz="1600" i="0" dirty="0">
                <a:solidFill>
                  <a:srgbClr val="111111"/>
                </a:solidFill>
                <a:effectLst/>
                <a:ea typeface="Inter" panose="020B0604020202020204" charset="0"/>
              </a:rPr>
              <a:t>Phase, Versatility, Adaptability</a:t>
            </a:r>
            <a:endParaRPr lang="en-US" sz="1600" dirty="0">
              <a:ea typeface="Inter" panose="020B0604020202020204" charset="0"/>
            </a:endParaRPr>
          </a:p>
        </p:txBody>
      </p:sp>
      <p:sp>
        <p:nvSpPr>
          <p:cNvPr id="21" name="Text 18"/>
          <p:cNvSpPr/>
          <p:nvPr/>
        </p:nvSpPr>
        <p:spPr>
          <a:xfrm>
            <a:off x="6068258" y="6618089"/>
            <a:ext cx="2291834" cy="827246"/>
          </a:xfrm>
          <a:prstGeom prst="rect">
            <a:avLst/>
          </a:prstGeom>
          <a:noFill/>
          <a:ln/>
        </p:spPr>
        <p:txBody>
          <a:bodyPr wrap="square" lIns="0" tIns="0" rIns="0" bIns="0" rtlCol="0" anchor="t"/>
          <a:lstStyle/>
          <a:p>
            <a:pPr marL="0" indent="0">
              <a:lnSpc>
                <a:spcPts val="2150"/>
              </a:lnSpc>
              <a:buNone/>
            </a:pPr>
            <a:r>
              <a:rPr lang="en-US" sz="1600" dirty="0">
                <a:solidFill>
                  <a:srgbClr val="272525"/>
                </a:solidFill>
                <a:ea typeface="Inter" pitchFamily="34" charset="-122"/>
                <a:cs typeface="Inter" pitchFamily="34" charset="-120"/>
              </a:rPr>
              <a:t>Computationally Intensive, Memory Intensive, Distance Metric</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36860" y="264403"/>
            <a:ext cx="7805023" cy="660169"/>
          </a:xfrm>
          <a:prstGeom prst="rect">
            <a:avLst/>
          </a:prstGeom>
          <a:noFill/>
          <a:ln/>
        </p:spPr>
        <p:txBody>
          <a:bodyPr wrap="none" lIns="0" tIns="0" rIns="0" bIns="0" rtlCol="0" anchor="t"/>
          <a:lstStyle/>
          <a:p>
            <a:pPr marL="0" indent="0" algn="ctr">
              <a:lnSpc>
                <a:spcPts val="4300"/>
              </a:lnSpc>
              <a:buNone/>
            </a:pPr>
            <a:r>
              <a:rPr lang="en-US" sz="5400" b="1" u="sng" dirty="0">
                <a:solidFill>
                  <a:srgbClr val="000000"/>
                </a:solidFill>
                <a:latin typeface="Times New Roman" panose="02020603050405020304" pitchFamily="18" charset="0"/>
                <a:ea typeface="Petrona" pitchFamily="34" charset="-122"/>
                <a:cs typeface="Times New Roman" panose="02020603050405020304" pitchFamily="18" charset="0"/>
              </a:rPr>
              <a:t>Conclusion</a:t>
            </a:r>
            <a:r>
              <a:rPr lang="en-US" sz="5400" b="1" dirty="0">
                <a:solidFill>
                  <a:srgbClr val="000000"/>
                </a:solidFill>
                <a:latin typeface="Times New Roman" panose="02020603050405020304" pitchFamily="18" charset="0"/>
                <a:ea typeface="Petrona" pitchFamily="34" charset="-122"/>
                <a:cs typeface="Times New Roman" panose="02020603050405020304" pitchFamily="18" charset="0"/>
              </a:rPr>
              <a:t>: </a:t>
            </a:r>
            <a:endParaRPr lang="en-US" sz="5400" dirty="0">
              <a:latin typeface="Times New Roman" panose="02020603050405020304" pitchFamily="18" charset="0"/>
              <a:cs typeface="Times New Roman" panose="02020603050405020304" pitchFamily="18" charset="0"/>
            </a:endParaRPr>
          </a:p>
        </p:txBody>
      </p:sp>
      <p:sp>
        <p:nvSpPr>
          <p:cNvPr id="4" name="Text 1"/>
          <p:cNvSpPr/>
          <p:nvPr/>
        </p:nvSpPr>
        <p:spPr>
          <a:xfrm>
            <a:off x="5746173" y="1223593"/>
            <a:ext cx="8614063" cy="6205907"/>
          </a:xfrm>
          <a:prstGeom prst="rect">
            <a:avLst/>
          </a:prstGeom>
          <a:noFill/>
          <a:ln/>
        </p:spPr>
        <p:txBody>
          <a:bodyPr wrap="square" lIns="0" tIns="0" rIns="0" bIns="0" rtlCol="0" anchor="t"/>
          <a:lstStyle/>
          <a:p>
            <a:pPr algn="just"/>
            <a:r>
              <a:rPr lang="en-US" sz="2200" dirty="0"/>
              <a:t>Electricity consumption prediction using machine learning has the potential to revolutionize the energy sector by improving efficiency, reducing costs, and supporting sustainability. ML models can optimize energy use, integrate renewable sources, and ensure grid stability through real-time monitoring, demand forecasting, and personalized recommendations. Challenges such as data privacy, real-time computation, and model interpretability must be addressed, but the future of ML in energy management looks promising, paving the way for smarter, greener, and more resilient energy systems.</a:t>
            </a:r>
          </a:p>
          <a:p>
            <a:pPr algn="just"/>
            <a:endParaRPr lang="en-US" sz="2200" dirty="0"/>
          </a:p>
          <a:p>
            <a:pPr algn="just"/>
            <a:r>
              <a:rPr lang="en-US" sz="2200" dirty="0"/>
              <a:t>In conclusion, the future of electricity consumption prediction is promising. By harnessing the power of machine learning, we can create smarter, more efficient, and sustainable energy systems that not only meet the needs of today but also pave the way for a greener, more resilient future</a:t>
            </a:r>
          </a:p>
        </p:txBody>
      </p:sp>
      <p:sp>
        <p:nvSpPr>
          <p:cNvPr id="17" name="Rectangle 16">
            <a:extLst>
              <a:ext uri="{FF2B5EF4-FFF2-40B4-BE49-F238E27FC236}">
                <a16:creationId xmlns:a16="http://schemas.microsoft.com/office/drawing/2014/main" id="{53C5CEF6-D285-8DB6-2F75-B817B9B91DFC}"/>
              </a:ext>
            </a:extLst>
          </p:cNvPr>
          <p:cNvSpPr/>
          <p:nvPr/>
        </p:nvSpPr>
        <p:spPr>
          <a:xfrm>
            <a:off x="12822382" y="7762009"/>
            <a:ext cx="1787236" cy="353291"/>
          </a:xfrm>
          <a:prstGeom prst="rect">
            <a:avLst/>
          </a:prstGeom>
          <a:solidFill>
            <a:srgbClr val="EBF2F7"/>
          </a:solidFill>
          <a:ln>
            <a:solidFill>
              <a:srgbClr val="EBF1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0E57180-0096-AC0F-BE4C-AA673896A9B2}"/>
              </a:ext>
            </a:extLst>
          </p:cNvPr>
          <p:cNvSpPr/>
          <p:nvPr/>
        </p:nvSpPr>
        <p:spPr>
          <a:xfrm>
            <a:off x="12635345" y="7689273"/>
            <a:ext cx="1911928" cy="457200"/>
          </a:xfrm>
          <a:prstGeom prst="roundRect">
            <a:avLst/>
          </a:prstGeom>
          <a:solidFill>
            <a:srgbClr val="F0F3F6"/>
          </a:solidFill>
          <a:ln>
            <a:solidFill>
              <a:srgbClr val="EFF3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E2B4DC3-E038-1051-1178-9402D3D3D01E}"/>
              </a:ext>
            </a:extLst>
          </p:cNvPr>
          <p:cNvSpPr txBox="1"/>
          <p:nvPr/>
        </p:nvSpPr>
        <p:spPr>
          <a:xfrm>
            <a:off x="-398584" y="779319"/>
            <a:ext cx="7739762" cy="830997"/>
          </a:xfrm>
          <a:prstGeom prst="rect">
            <a:avLst/>
          </a:prstGeom>
          <a:noFill/>
        </p:spPr>
        <p:txBody>
          <a:bodyPr wrap="square" rtlCol="0">
            <a:spAutoFit/>
          </a:bodyPr>
          <a:lstStyle/>
          <a:p>
            <a:pPr algn="ctr"/>
            <a:r>
              <a:rPr lang="en-US" sz="4800" b="1" u="sng" dirty="0">
                <a:latin typeface="Times New Roman" panose="02020603050405020304" pitchFamily="18" charset="0"/>
                <a:cs typeface="Times New Roman" panose="02020603050405020304" pitchFamily="18" charset="0"/>
              </a:rPr>
              <a:t>TABLE OF CONTENT :</a:t>
            </a:r>
            <a:endParaRPr lang="en-IN" sz="4800"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6272B29-BCFE-E888-105E-723048EA327B}"/>
              </a:ext>
            </a:extLst>
          </p:cNvPr>
          <p:cNvSpPr txBox="1"/>
          <p:nvPr/>
        </p:nvSpPr>
        <p:spPr>
          <a:xfrm>
            <a:off x="550720" y="1878109"/>
            <a:ext cx="8260773" cy="7017306"/>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ABSTRACT</a:t>
            </a:r>
          </a:p>
          <a:p>
            <a:pPr marL="285750" indent="-285750">
              <a:buFont typeface="Wingdings" panose="05000000000000000000" pitchFamily="2" charset="2"/>
              <a:buChar char="Ø"/>
            </a:pPr>
            <a:r>
              <a:rPr lang="en-US" sz="2400" dirty="0"/>
              <a:t>INTRODUCTION</a:t>
            </a:r>
          </a:p>
          <a:p>
            <a:pPr marL="285750" indent="-285750">
              <a:buFont typeface="Wingdings" panose="05000000000000000000" pitchFamily="2" charset="2"/>
              <a:buChar char="Ø"/>
            </a:pPr>
            <a:r>
              <a:rPr lang="en-US" sz="2400" dirty="0"/>
              <a:t>PROBLEM  STATEMENT</a:t>
            </a:r>
          </a:p>
          <a:p>
            <a:pPr marL="285750" indent="-285750">
              <a:buFont typeface="Wingdings" panose="05000000000000000000" pitchFamily="2" charset="2"/>
              <a:buChar char="Ø"/>
            </a:pPr>
            <a:r>
              <a:rPr lang="en-US" sz="2400" dirty="0"/>
              <a:t>MOTIVATION</a:t>
            </a:r>
          </a:p>
          <a:p>
            <a:pPr marL="285750" indent="-285750">
              <a:buFont typeface="Wingdings" panose="05000000000000000000" pitchFamily="2" charset="2"/>
              <a:buChar char="Ø"/>
            </a:pPr>
            <a:r>
              <a:rPr lang="en-US" sz="2400" dirty="0"/>
              <a:t>OBJECTIVE</a:t>
            </a:r>
          </a:p>
          <a:p>
            <a:pPr marL="285750" indent="-285750">
              <a:buFont typeface="Wingdings" panose="05000000000000000000" pitchFamily="2" charset="2"/>
              <a:buChar char="Ø"/>
            </a:pPr>
            <a:r>
              <a:rPr lang="en-US" sz="2400" dirty="0"/>
              <a:t>LITERATURE SURVEY</a:t>
            </a:r>
          </a:p>
          <a:p>
            <a:pPr marL="285750" indent="-285750">
              <a:buFont typeface="Wingdings" panose="05000000000000000000" pitchFamily="2" charset="2"/>
              <a:buChar char="Ø"/>
            </a:pPr>
            <a:r>
              <a:rPr lang="en-US" sz="2400" dirty="0"/>
              <a:t>METHODOLOGY AND TOOLS</a:t>
            </a:r>
          </a:p>
          <a:p>
            <a:pPr marL="285750" indent="-285750">
              <a:buFont typeface="Wingdings" panose="05000000000000000000" pitchFamily="2" charset="2"/>
              <a:buChar char="Ø"/>
            </a:pPr>
            <a:r>
              <a:rPr lang="en-US" sz="2400" dirty="0"/>
              <a:t>IMPLEMENTATION</a:t>
            </a:r>
          </a:p>
          <a:p>
            <a:pPr marL="285750" indent="-285750">
              <a:buFont typeface="Wingdings" panose="05000000000000000000" pitchFamily="2" charset="2"/>
              <a:buChar char="Ø"/>
            </a:pPr>
            <a:r>
              <a:rPr lang="en-US" sz="2400" dirty="0"/>
              <a:t>GANTT CHART</a:t>
            </a:r>
          </a:p>
          <a:p>
            <a:pPr marL="285750" indent="-285750">
              <a:buFont typeface="Wingdings" panose="05000000000000000000" pitchFamily="2" charset="2"/>
              <a:buChar char="Ø"/>
            </a:pPr>
            <a:r>
              <a:rPr lang="en-US" sz="2400" dirty="0"/>
              <a:t>DATA READING</a:t>
            </a:r>
          </a:p>
          <a:p>
            <a:pPr marL="285750" indent="-285750">
              <a:buFont typeface="Wingdings" panose="05000000000000000000" pitchFamily="2" charset="2"/>
              <a:buChar char="Ø"/>
            </a:pPr>
            <a:r>
              <a:rPr lang="en-US" sz="2400" dirty="0"/>
              <a:t>DATA VISUALIZATION</a:t>
            </a:r>
          </a:p>
          <a:p>
            <a:pPr marL="285750" indent="-285750">
              <a:buFont typeface="Wingdings" panose="05000000000000000000" pitchFamily="2" charset="2"/>
              <a:buChar char="Ø"/>
            </a:pPr>
            <a:r>
              <a:rPr lang="en-US" sz="2400" dirty="0"/>
              <a:t>MODEL TRANING </a:t>
            </a:r>
          </a:p>
          <a:p>
            <a:pPr marL="285750" indent="-285750">
              <a:buFont typeface="Wingdings" panose="05000000000000000000" pitchFamily="2" charset="2"/>
              <a:buChar char="Ø"/>
            </a:pPr>
            <a:r>
              <a:rPr lang="en-US" sz="2400" dirty="0"/>
              <a:t>MODEL EVALUTION</a:t>
            </a:r>
          </a:p>
          <a:p>
            <a:pPr marL="285750" indent="-285750">
              <a:buFont typeface="Wingdings" panose="05000000000000000000" pitchFamily="2" charset="2"/>
              <a:buChar char="Ø"/>
            </a:pPr>
            <a:r>
              <a:rPr lang="en-US" sz="2400" dirty="0"/>
              <a:t>CONCLUSION</a:t>
            </a:r>
          </a:p>
          <a:p>
            <a:pPr marL="285750" indent="-285750">
              <a:buFont typeface="Wingdings" panose="05000000000000000000" pitchFamily="2" charset="2"/>
              <a:buChar char="Ø"/>
            </a:pPr>
            <a:r>
              <a:rPr lang="en-US" sz="2400" dirty="0"/>
              <a:t>FUTURE SCOPE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pic>
        <p:nvPicPr>
          <p:cNvPr id="6" name="Picture 5">
            <a:extLst>
              <a:ext uri="{FF2B5EF4-FFF2-40B4-BE49-F238E27FC236}">
                <a16:creationId xmlns:a16="http://schemas.microsoft.com/office/drawing/2014/main" id="{6049A4D7-841F-D585-6BC6-3675202F7DDA}"/>
              </a:ext>
            </a:extLst>
          </p:cNvPr>
          <p:cNvPicPr>
            <a:picLocks noChangeAspect="1"/>
          </p:cNvPicPr>
          <p:nvPr/>
        </p:nvPicPr>
        <p:blipFill>
          <a:blip r:embed="rId2"/>
          <a:srcRect l="27770" t="1388" r="28054"/>
          <a:stretch/>
        </p:blipFill>
        <p:spPr>
          <a:xfrm>
            <a:off x="8080364" y="5194"/>
            <a:ext cx="6550037" cy="8224405"/>
          </a:xfrm>
          <a:prstGeom prst="rect">
            <a:avLst/>
          </a:prstGeom>
        </p:spPr>
      </p:pic>
    </p:spTree>
    <p:extLst>
      <p:ext uri="{BB962C8B-B14F-4D97-AF65-F5344CB8AC3E}">
        <p14:creationId xmlns:p14="http://schemas.microsoft.com/office/powerpoint/2010/main" val="2193704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A4968-1918-9D9D-0C9C-1043F95CD74B}"/>
              </a:ext>
            </a:extLst>
          </p:cNvPr>
          <p:cNvSpPr/>
          <p:nvPr/>
        </p:nvSpPr>
        <p:spPr>
          <a:xfrm>
            <a:off x="12822382" y="7762009"/>
            <a:ext cx="1787236" cy="353291"/>
          </a:xfrm>
          <a:prstGeom prst="rect">
            <a:avLst/>
          </a:prstGeom>
          <a:solidFill>
            <a:srgbClr val="EBF2F7"/>
          </a:solidFill>
          <a:ln>
            <a:solidFill>
              <a:srgbClr val="EBF1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DB1BD746-A16C-4C67-8FFE-AE2ABCD1AE1F}"/>
              </a:ext>
            </a:extLst>
          </p:cNvPr>
          <p:cNvPicPr>
            <a:picLocks noChangeAspect="1"/>
          </p:cNvPicPr>
          <p:nvPr/>
        </p:nvPicPr>
        <p:blipFill>
          <a:blip r:embed="rId2"/>
          <a:stretch>
            <a:fillRect/>
          </a:stretch>
        </p:blipFill>
        <p:spPr>
          <a:xfrm>
            <a:off x="9019309" y="-1"/>
            <a:ext cx="5611091" cy="8229601"/>
          </a:xfrm>
          <a:prstGeom prst="rect">
            <a:avLst/>
          </a:prstGeom>
        </p:spPr>
      </p:pic>
      <p:sp>
        <p:nvSpPr>
          <p:cNvPr id="4" name="TextBox 3">
            <a:extLst>
              <a:ext uri="{FF2B5EF4-FFF2-40B4-BE49-F238E27FC236}">
                <a16:creationId xmlns:a16="http://schemas.microsoft.com/office/drawing/2014/main" id="{9357021F-00AA-EBCF-188D-BAABDED2B673}"/>
              </a:ext>
            </a:extLst>
          </p:cNvPr>
          <p:cNvSpPr txBox="1"/>
          <p:nvPr/>
        </p:nvSpPr>
        <p:spPr>
          <a:xfrm>
            <a:off x="960120" y="259080"/>
            <a:ext cx="6141720" cy="1015663"/>
          </a:xfrm>
          <a:prstGeom prst="rect">
            <a:avLst/>
          </a:prstGeom>
          <a:noFill/>
        </p:spPr>
        <p:txBody>
          <a:bodyPr wrap="square" rtlCol="0">
            <a:spAutoFit/>
          </a:bodyPr>
          <a:lstStyle/>
          <a:p>
            <a:pPr algn="ctr"/>
            <a:r>
              <a:rPr lang="en-IN" sz="6000" b="1" u="sng" dirty="0">
                <a:latin typeface="Times New Roman" panose="02020603050405020304" pitchFamily="18" charset="0"/>
                <a:cs typeface="Times New Roman" panose="02020603050405020304" pitchFamily="18" charset="0"/>
              </a:rPr>
              <a:t>Future Scope:</a:t>
            </a:r>
          </a:p>
        </p:txBody>
      </p:sp>
      <p:sp>
        <p:nvSpPr>
          <p:cNvPr id="5" name="TextBox 4">
            <a:extLst>
              <a:ext uri="{FF2B5EF4-FFF2-40B4-BE49-F238E27FC236}">
                <a16:creationId xmlns:a16="http://schemas.microsoft.com/office/drawing/2014/main" id="{07A9D728-653B-F6B3-1441-31FEAE667E6C}"/>
              </a:ext>
            </a:extLst>
          </p:cNvPr>
          <p:cNvSpPr txBox="1"/>
          <p:nvPr/>
        </p:nvSpPr>
        <p:spPr>
          <a:xfrm>
            <a:off x="137160" y="1350050"/>
            <a:ext cx="8580119" cy="6894195"/>
          </a:xfrm>
          <a:prstGeom prst="rect">
            <a:avLst/>
          </a:prstGeom>
          <a:noFill/>
        </p:spPr>
        <p:txBody>
          <a:bodyPr wrap="square" rtlCol="0">
            <a:spAutoFit/>
          </a:bodyPr>
          <a:lstStyle/>
          <a:p>
            <a:pPr algn="just"/>
            <a:r>
              <a:rPr lang="en-US" sz="2600" dirty="0"/>
              <a:t>The future scope of electricity consumption prediction using machine learning (ML) is promising, as it has the potential to revolutionize how energy is managed, distributed, and conserved. Several advancements and applications are expected in the near future. Below are key areas where machine learning can impact electricity consumption prediction:</a:t>
            </a:r>
          </a:p>
          <a:p>
            <a:pPr algn="just"/>
            <a:endParaRPr lang="en-US" sz="2600" dirty="0"/>
          </a:p>
          <a:p>
            <a:pPr marL="457200" indent="-457200" algn="just">
              <a:buFont typeface="Wingdings" panose="05000000000000000000" pitchFamily="2" charset="2"/>
              <a:buChar char="q"/>
            </a:pPr>
            <a:r>
              <a:rPr lang="en-US" sz="2600" dirty="0"/>
              <a:t>Smart Grids and Demand Response</a:t>
            </a:r>
          </a:p>
          <a:p>
            <a:pPr marL="457200" indent="-457200" algn="just">
              <a:buFont typeface="Wingdings" panose="05000000000000000000" pitchFamily="2" charset="2"/>
              <a:buChar char="q"/>
            </a:pPr>
            <a:r>
              <a:rPr lang="en-IN" sz="2600" dirty="0"/>
              <a:t>Energy Efficiency Optimization</a:t>
            </a:r>
            <a:endParaRPr lang="en-US" sz="2600" dirty="0"/>
          </a:p>
          <a:p>
            <a:pPr marL="457200" indent="-457200" algn="just">
              <a:buFont typeface="Wingdings" panose="05000000000000000000" pitchFamily="2" charset="2"/>
              <a:buChar char="q"/>
            </a:pPr>
            <a:r>
              <a:rPr lang="en-IN" sz="2600" dirty="0"/>
              <a:t>Advanced Forecasting Models</a:t>
            </a:r>
            <a:endParaRPr lang="en-US" sz="2600" dirty="0"/>
          </a:p>
          <a:p>
            <a:pPr marL="457200" indent="-457200" algn="just">
              <a:buFont typeface="Wingdings" panose="05000000000000000000" pitchFamily="2" charset="2"/>
              <a:buChar char="q"/>
            </a:pPr>
            <a:r>
              <a:rPr lang="en-IN" sz="2600" dirty="0"/>
              <a:t>IoT and Smart Meter Data</a:t>
            </a:r>
          </a:p>
          <a:p>
            <a:pPr marL="457200" indent="-457200" algn="just">
              <a:buFont typeface="Wingdings" panose="05000000000000000000" pitchFamily="2" charset="2"/>
              <a:buChar char="q"/>
            </a:pPr>
            <a:r>
              <a:rPr lang="en-US" sz="2600" dirty="0"/>
              <a:t>Artificial Intelligence and Deep Learning</a:t>
            </a:r>
            <a:endParaRPr lang="en-IN" sz="2600" dirty="0"/>
          </a:p>
          <a:p>
            <a:pPr marL="457200" indent="-457200" algn="just">
              <a:buFont typeface="Wingdings" panose="05000000000000000000" pitchFamily="2" charset="2"/>
              <a:buChar char="q"/>
            </a:pPr>
            <a:r>
              <a:rPr lang="en-US" sz="2600" dirty="0"/>
              <a:t>Energy Trading and Market Prediction</a:t>
            </a:r>
            <a:endParaRPr lang="en-IN" sz="2600" b="1" dirty="0"/>
          </a:p>
          <a:p>
            <a:pPr marL="457200" indent="-457200" algn="just">
              <a:buFont typeface="Wingdings" panose="05000000000000000000" pitchFamily="2" charset="2"/>
              <a:buChar char="q"/>
            </a:pPr>
            <a:r>
              <a:rPr lang="en-IN" sz="2600" dirty="0"/>
              <a:t>Decentralized Energy Systems</a:t>
            </a:r>
            <a:endParaRPr lang="en-IN" sz="2600" b="1" dirty="0"/>
          </a:p>
          <a:p>
            <a:pPr marL="457200" indent="-457200" algn="just">
              <a:buFont typeface="Wingdings" panose="05000000000000000000" pitchFamily="2" charset="2"/>
              <a:buChar char="q"/>
            </a:pPr>
            <a:r>
              <a:rPr lang="en-IN" sz="2600" dirty="0"/>
              <a:t>Sustainability and Environmental Impact</a:t>
            </a:r>
            <a:endParaRPr lang="en-US" sz="2600" b="1" dirty="0"/>
          </a:p>
          <a:p>
            <a:pPr algn="just"/>
            <a:endParaRPr lang="en-IN" sz="2600" dirty="0"/>
          </a:p>
        </p:txBody>
      </p:sp>
    </p:spTree>
    <p:extLst>
      <p:ext uri="{BB962C8B-B14F-4D97-AF65-F5344CB8AC3E}">
        <p14:creationId xmlns:p14="http://schemas.microsoft.com/office/powerpoint/2010/main" val="2581750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2696C2-D434-A301-0981-BAF5019D1B5E}"/>
              </a:ext>
            </a:extLst>
          </p:cNvPr>
          <p:cNvSpPr txBox="1"/>
          <p:nvPr/>
        </p:nvSpPr>
        <p:spPr>
          <a:xfrm>
            <a:off x="-20782" y="1084204"/>
            <a:ext cx="14630400" cy="7017306"/>
          </a:xfrm>
          <a:prstGeom prst="rect">
            <a:avLst/>
          </a:prstGeom>
          <a:noFill/>
        </p:spPr>
        <p:txBody>
          <a:bodyPr wrap="square">
            <a:spAutoFit/>
          </a:bodyPr>
          <a:lstStyle/>
          <a:p>
            <a:r>
              <a:rPr lang="en-IN" dirty="0"/>
              <a:t>[1] "Short-Term Load Forecasting Using Artificial Neural Networks" by Hong et al. (1996)</a:t>
            </a:r>
          </a:p>
          <a:p>
            <a:r>
              <a:rPr lang="en-IN" dirty="0"/>
              <a:t>[2] "Time Series Forecasting of Building Energy Consumption: A Review" by Zhao et al. (2019). </a:t>
            </a:r>
          </a:p>
          <a:p>
            <a:r>
              <a:rPr lang="en-IN" dirty="0"/>
              <a:t>[3] "Smart Meter Data Analytics for Energy Consumption Forecasting: A Review" by Li et al. (2018) </a:t>
            </a:r>
          </a:p>
          <a:p>
            <a:r>
              <a:rPr lang="en-IN" dirty="0"/>
              <a:t>[4] Energy Consumption Prediction in Smart Grids: A Review of Machine Learning Techniques" by </a:t>
            </a:r>
            <a:r>
              <a:rPr lang="en-IN" dirty="0" err="1"/>
              <a:t>Alfares</a:t>
            </a:r>
            <a:r>
              <a:rPr lang="en-IN" dirty="0"/>
              <a:t> and </a:t>
            </a:r>
            <a:r>
              <a:rPr lang="en-IN" dirty="0" err="1"/>
              <a:t>Nazeeruddin</a:t>
            </a:r>
            <a:r>
              <a:rPr lang="en-IN" dirty="0"/>
              <a:t> (2016). </a:t>
            </a:r>
          </a:p>
          <a:p>
            <a:r>
              <a:rPr lang="en-IN" dirty="0"/>
              <a:t>[5] Hong, T., &amp; Wan, K. (2018). Short-term building energy prediction based on gradient boosting machine learning algorithm. Applied Energy, 230, 659-675. [6] Zhang, C., Li, L., &amp; Chen, J. (2020). An improved SVM model for short-term wind power prediction. Energy Procedia, 158, 4383-4388. </a:t>
            </a:r>
          </a:p>
          <a:p>
            <a:r>
              <a:rPr lang="en-IN" dirty="0"/>
              <a:t>[7] Wang, Y., Tao, F., &amp; Zuo, Y. (2020). A deep learning framework for building energy consumption prediction considering seasonal characteristics. Energy and Buildings, 220, 110063. </a:t>
            </a:r>
          </a:p>
          <a:p>
            <a:r>
              <a:rPr lang="en-IN" dirty="0"/>
              <a:t>[8] Liu, Y., Zhong, X., &amp; Li, Y. (2019). LSTM-based prediction of short-term building energy consumption under different weather conditions. Energy and Buildings, 204, 109512. </a:t>
            </a:r>
          </a:p>
          <a:p>
            <a:r>
              <a:rPr lang="en-IN" dirty="0"/>
              <a:t>[9] Xu, J., Chen, H., &amp; Luo, Z. (2021). A hybrid model for short-term wind speed prediction based on feature selection and </a:t>
            </a:r>
            <a:r>
              <a:rPr lang="en-IN" dirty="0" err="1"/>
              <a:t>XGBoost</a:t>
            </a:r>
            <a:r>
              <a:rPr lang="en-IN" dirty="0"/>
              <a:t> algorithm. Renewable Energy, 174, 1195-1207. </a:t>
            </a:r>
          </a:p>
          <a:p>
            <a:r>
              <a:rPr lang="en-IN" dirty="0"/>
              <a:t>[10] Mohammadi-</a:t>
            </a:r>
            <a:r>
              <a:rPr lang="en-IN" dirty="0" err="1"/>
              <a:t>Ivatloo</a:t>
            </a:r>
            <a:r>
              <a:rPr lang="en-IN" dirty="0"/>
              <a:t>, B., </a:t>
            </a:r>
            <a:r>
              <a:rPr lang="en-IN" dirty="0" err="1"/>
              <a:t>Rabiee</a:t>
            </a:r>
            <a:r>
              <a:rPr lang="en-IN" dirty="0"/>
              <a:t>, A., &amp; </a:t>
            </a:r>
            <a:r>
              <a:rPr lang="en-IN" dirty="0" err="1"/>
              <a:t>Pahwa</a:t>
            </a:r>
            <a:r>
              <a:rPr lang="en-IN" dirty="0"/>
              <a:t>, A. (2018). Short-term wind power prediction based on LSTM neural networks. Applied Energy, 220, 296-306. </a:t>
            </a:r>
          </a:p>
          <a:p>
            <a:r>
              <a:rPr lang="en-IN" dirty="0"/>
              <a:t>[11] Mohanty, S., Choudhury, A., &amp; Das, A. (2019). Exploratory Data Analysis and Feature Selection for Short-Term Load Forecasting in Indian Power Systems. *International Journal of Electrical Power &amp; Energy Systems*, 110, 515-526. </a:t>
            </a:r>
          </a:p>
          <a:p>
            <a:r>
              <a:rPr lang="en-IN" dirty="0"/>
              <a:t>[12] Sharma, A., Gupta, S., &amp; Chakraborty, D. (2018). Exploratory Data Analysis of Energy Consumption Patterns in Indian Agricultural Sector: A Case Study in Punjab. *Energy for Sustainable Development*, 43, 218-227. </a:t>
            </a:r>
          </a:p>
          <a:p>
            <a:r>
              <a:rPr lang="en-IN" dirty="0"/>
              <a:t>[13] Singh, R., Jha, A., &amp; Tripathy, B. (2021). Predictive Modelling of Energy Consumption in Indian Industrial Sector Using Machine Learning Algorithms. *Journal of Cleaner Production*, 318, 128592. </a:t>
            </a:r>
          </a:p>
          <a:p>
            <a:r>
              <a:rPr lang="en-IN" dirty="0"/>
              <a:t>[14] Mishra, S., Tiwari, P., &amp; Singh, M. (2020). A Comparative Analysis of Machine Learning Algorithms for Short-Term Load Forecasting in Indian Urban Areas. *Applied Energy*, 263, 114617. </a:t>
            </a:r>
          </a:p>
          <a:p>
            <a:r>
              <a:rPr lang="en-IN" dirty="0"/>
              <a:t>[15] Gupta, A., Rani, S., &amp; Tiwari, A. (2019). Predictive Modelling of Energy Consumption in Indian Healthcare Sector Using Ensemble Learning Techniques. *Energy Reports*, 5, 98-107. Predictive Modelling of Energy Consumption in Indian Telecommunications Sector Using Support Vector Machines. *Journal of Energy Engineering*, 145(1), 04018064.</a:t>
            </a:r>
          </a:p>
        </p:txBody>
      </p:sp>
      <p:sp>
        <p:nvSpPr>
          <p:cNvPr id="5" name="TextBox 4">
            <a:extLst>
              <a:ext uri="{FF2B5EF4-FFF2-40B4-BE49-F238E27FC236}">
                <a16:creationId xmlns:a16="http://schemas.microsoft.com/office/drawing/2014/main" id="{B3D2E5B3-F9D0-E69A-A6D9-7B852E5C0E64}"/>
              </a:ext>
            </a:extLst>
          </p:cNvPr>
          <p:cNvSpPr txBox="1"/>
          <p:nvPr/>
        </p:nvSpPr>
        <p:spPr>
          <a:xfrm>
            <a:off x="2573216" y="-17444"/>
            <a:ext cx="9483968" cy="923330"/>
          </a:xfrm>
          <a:prstGeom prst="rect">
            <a:avLst/>
          </a:prstGeom>
          <a:noFill/>
        </p:spPr>
        <p:txBody>
          <a:bodyPr wrap="square">
            <a:spAutoFit/>
          </a:bodyPr>
          <a:lstStyle/>
          <a:p>
            <a:pPr algn="ctr"/>
            <a:r>
              <a:rPr lang="en-IN" sz="5400" b="1" u="sng" dirty="0">
                <a:latin typeface="Times New Roman" panose="02020603050405020304" pitchFamily="18" charset="0"/>
                <a:cs typeface="Times New Roman" panose="02020603050405020304" pitchFamily="18" charset="0"/>
              </a:rPr>
              <a:t>Reference</a:t>
            </a:r>
            <a:r>
              <a:rPr lang="en-IN" sz="4800" b="1" u="sng" dirty="0">
                <a:latin typeface="Times New Roman" panose="02020603050405020304" pitchFamily="18" charset="0"/>
                <a:cs typeface="Times New Roman" panose="02020603050405020304" pitchFamily="18" charset="0"/>
              </a:rPr>
              <a:t>:</a:t>
            </a:r>
          </a:p>
        </p:txBody>
      </p:sp>
      <p:sp>
        <p:nvSpPr>
          <p:cNvPr id="2" name="Rectangle 1">
            <a:extLst>
              <a:ext uri="{FF2B5EF4-FFF2-40B4-BE49-F238E27FC236}">
                <a16:creationId xmlns:a16="http://schemas.microsoft.com/office/drawing/2014/main" id="{BFDE9B10-3F1E-5576-1C26-F158F524E7E3}"/>
              </a:ext>
            </a:extLst>
          </p:cNvPr>
          <p:cNvSpPr/>
          <p:nvPr/>
        </p:nvSpPr>
        <p:spPr>
          <a:xfrm>
            <a:off x="12822382" y="7762009"/>
            <a:ext cx="1787236" cy="353291"/>
          </a:xfrm>
          <a:prstGeom prst="rect">
            <a:avLst/>
          </a:prstGeom>
          <a:solidFill>
            <a:srgbClr val="EBF2F7"/>
          </a:solidFill>
          <a:ln>
            <a:solidFill>
              <a:srgbClr val="EBF1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7912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8FBF61-29E9-185A-37D4-30BE3AB62FE9}"/>
              </a:ext>
            </a:extLst>
          </p:cNvPr>
          <p:cNvSpPr txBox="1"/>
          <p:nvPr/>
        </p:nvSpPr>
        <p:spPr>
          <a:xfrm>
            <a:off x="3044537" y="3034144"/>
            <a:ext cx="9663544" cy="1569660"/>
          </a:xfrm>
          <a:prstGeom prst="rect">
            <a:avLst/>
          </a:prstGeom>
          <a:noFill/>
        </p:spPr>
        <p:txBody>
          <a:bodyPr wrap="square" rtlCol="0">
            <a:spAutoFit/>
          </a:bodyPr>
          <a:lstStyle/>
          <a:p>
            <a:r>
              <a:rPr lang="en-US" sz="9600" dirty="0">
                <a:latin typeface="Times New Roman" panose="02020603050405020304" pitchFamily="18" charset="0"/>
                <a:cs typeface="Times New Roman" panose="02020603050405020304" pitchFamily="18" charset="0"/>
              </a:rPr>
              <a:t>THANK YOU</a:t>
            </a:r>
            <a:endParaRPr lang="en-IN" sz="9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E303BA3-6B57-D51B-E939-30D9E9284C2D}"/>
              </a:ext>
            </a:extLst>
          </p:cNvPr>
          <p:cNvSpPr/>
          <p:nvPr/>
        </p:nvSpPr>
        <p:spPr>
          <a:xfrm>
            <a:off x="12822382" y="7762009"/>
            <a:ext cx="1787236" cy="353291"/>
          </a:xfrm>
          <a:prstGeom prst="rect">
            <a:avLst/>
          </a:prstGeom>
          <a:solidFill>
            <a:srgbClr val="EBF2F7"/>
          </a:solidFill>
          <a:ln>
            <a:solidFill>
              <a:srgbClr val="EBF1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360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7DD9D4-C3F5-DC8E-3773-E6574BBB70F9}"/>
              </a:ext>
            </a:extLst>
          </p:cNvPr>
          <p:cNvSpPr txBox="1"/>
          <p:nvPr/>
        </p:nvSpPr>
        <p:spPr>
          <a:xfrm>
            <a:off x="893616" y="402179"/>
            <a:ext cx="4663121" cy="830997"/>
          </a:xfrm>
          <a:prstGeom prst="rect">
            <a:avLst/>
          </a:prstGeom>
          <a:noFill/>
        </p:spPr>
        <p:txBody>
          <a:bodyPr wrap="square" rtlCol="0">
            <a:spAutoFit/>
          </a:bodyPr>
          <a:lstStyle/>
          <a:p>
            <a:pPr algn="ctr"/>
            <a:r>
              <a:rPr lang="en-IN" sz="4800" b="1" u="sng" dirty="0">
                <a:latin typeface="Times New Roman" panose="02020603050405020304" pitchFamily="18" charset="0"/>
                <a:cs typeface="Times New Roman" panose="02020603050405020304" pitchFamily="18" charset="0"/>
              </a:rPr>
              <a:t>ABSTRACT </a:t>
            </a:r>
            <a:endParaRPr lang="en-IN" sz="4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0733D72-0024-A17D-3441-AE61F0CABF80}"/>
              </a:ext>
            </a:extLst>
          </p:cNvPr>
          <p:cNvSpPr txBox="1"/>
          <p:nvPr/>
        </p:nvSpPr>
        <p:spPr>
          <a:xfrm>
            <a:off x="138223" y="1356286"/>
            <a:ext cx="7852385" cy="6555641"/>
          </a:xfrm>
          <a:prstGeom prst="rect">
            <a:avLst/>
          </a:prstGeom>
          <a:noFill/>
        </p:spPr>
        <p:txBody>
          <a:bodyPr wrap="square" rtlCol="0">
            <a:spAutoFit/>
          </a:bodyPr>
          <a:lstStyle/>
          <a:p>
            <a:pPr algn="just"/>
            <a:r>
              <a:rPr lang="en-US" sz="2000" dirty="0"/>
              <a:t>Accurate electricity consumption prediction is essential for energy providers, policymakers, and consumers to ensure efficient resource allocation, reduce costs, and promote sustainable energy practices. This project leverages machine learning techniques to develop a predictive model for electricity consumption based on historical data and influencing factors such as time, weather, and usage patterns. By analyzing large datasets and identifying key trends, the system aims to forecast short-term and long-term electricity demand with high accuracy.</a:t>
            </a:r>
          </a:p>
          <a:p>
            <a:pPr algn="just"/>
            <a:r>
              <a:rPr lang="en-US" sz="2000" dirty="0"/>
              <a:t>The project involves preprocessing raw data, feature engineering, and training multiple machine learning algorithms such as regression models, decision trees, and neural networks .The results demonstrate how machine learning can handle complex dependencies and nonlinear relationships in electricity usage data, outperforming traditional forecasting methods.</a:t>
            </a:r>
          </a:p>
          <a:p>
            <a:pPr algn="just"/>
            <a:r>
              <a:rPr lang="en-US" sz="2000" dirty="0"/>
              <a:t>The predictive insights from this model will empower utility providers to optimize grid operations, reduce energy waste, and plan for peak demand effectively. Additionally, consumers can benefit from personalized energy-saving recommendations. This study highlights the potential of machine learning in addressing modern energy challenges and contributing to a more sustainable future.</a:t>
            </a:r>
          </a:p>
          <a:p>
            <a:pPr algn="just"/>
            <a:endParaRPr lang="en-IN" sz="2000" dirty="0"/>
          </a:p>
        </p:txBody>
      </p:sp>
      <p:sp>
        <p:nvSpPr>
          <p:cNvPr id="4" name="Rectangle 3">
            <a:extLst>
              <a:ext uri="{FF2B5EF4-FFF2-40B4-BE49-F238E27FC236}">
                <a16:creationId xmlns:a16="http://schemas.microsoft.com/office/drawing/2014/main" id="{236C20E3-BB4F-70C3-D7B7-4418BBB3398E}"/>
              </a:ext>
            </a:extLst>
          </p:cNvPr>
          <p:cNvSpPr/>
          <p:nvPr/>
        </p:nvSpPr>
        <p:spPr>
          <a:xfrm>
            <a:off x="12822382" y="7762009"/>
            <a:ext cx="1787236" cy="353291"/>
          </a:xfrm>
          <a:prstGeom prst="rect">
            <a:avLst/>
          </a:prstGeom>
          <a:solidFill>
            <a:srgbClr val="EBF2F7"/>
          </a:solidFill>
          <a:ln>
            <a:solidFill>
              <a:srgbClr val="EBF1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4E61D07-4526-CA79-6793-714D947FB0FF}"/>
              </a:ext>
            </a:extLst>
          </p:cNvPr>
          <p:cNvPicPr>
            <a:picLocks noChangeAspect="1"/>
          </p:cNvPicPr>
          <p:nvPr/>
        </p:nvPicPr>
        <p:blipFill>
          <a:blip r:embed="rId2"/>
          <a:stretch>
            <a:fillRect/>
          </a:stretch>
        </p:blipFill>
        <p:spPr>
          <a:xfrm>
            <a:off x="8011391" y="0"/>
            <a:ext cx="6619009" cy="8229600"/>
          </a:xfrm>
          <a:prstGeom prst="rect">
            <a:avLst/>
          </a:prstGeom>
        </p:spPr>
      </p:pic>
    </p:spTree>
    <p:extLst>
      <p:ext uri="{BB962C8B-B14F-4D97-AF65-F5344CB8AC3E}">
        <p14:creationId xmlns:p14="http://schemas.microsoft.com/office/powerpoint/2010/main" val="4098954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76407"/>
            <a:ext cx="6926655" cy="1211344"/>
          </a:xfrm>
          <a:prstGeom prst="rect">
            <a:avLst/>
          </a:prstGeom>
          <a:noFill/>
          <a:ln/>
        </p:spPr>
        <p:txBody>
          <a:bodyPr wrap="square" lIns="0" tIns="0" rIns="0" bIns="0" rtlCol="0" anchor="t"/>
          <a:lstStyle/>
          <a:p>
            <a:pPr marL="0" indent="0">
              <a:lnSpc>
                <a:spcPts val="8050"/>
              </a:lnSpc>
              <a:buNone/>
            </a:pPr>
            <a:r>
              <a:rPr lang="en-US" sz="6000" b="1" u="sng" dirty="0">
                <a:latin typeface="Times New Roman" panose="02020603050405020304" pitchFamily="18" charset="0"/>
                <a:cs typeface="Times New Roman" panose="02020603050405020304" pitchFamily="18" charset="0"/>
              </a:rPr>
              <a:t>INTRODUCTION:</a:t>
            </a:r>
          </a:p>
        </p:txBody>
      </p:sp>
      <p:sp>
        <p:nvSpPr>
          <p:cNvPr id="4" name="Text 1"/>
          <p:cNvSpPr/>
          <p:nvPr/>
        </p:nvSpPr>
        <p:spPr>
          <a:xfrm>
            <a:off x="332509" y="1987751"/>
            <a:ext cx="8260773" cy="5270419"/>
          </a:xfrm>
          <a:prstGeom prst="rect">
            <a:avLst/>
          </a:prstGeom>
          <a:noFill/>
          <a:ln/>
        </p:spPr>
        <p:txBody>
          <a:bodyPr wrap="square" lIns="0" tIns="0" rIns="0" bIns="0" rtlCol="0" anchor="t"/>
          <a:lstStyle/>
          <a:p>
            <a:pPr marL="0" indent="0" algn="just">
              <a:lnSpc>
                <a:spcPts val="2850"/>
              </a:lnSpc>
              <a:buNone/>
            </a:pPr>
            <a:r>
              <a:rPr lang="en-US" sz="2000" dirty="0">
                <a:solidFill>
                  <a:srgbClr val="272525"/>
                </a:solidFill>
                <a:ea typeface="Inter" pitchFamily="34" charset="-122"/>
                <a:cs typeface="Inter" pitchFamily="34" charset="-120"/>
              </a:rPr>
              <a:t>Welcome to our presentation on electricity consumption and prediction using machine learning algorithms. Electricity, the lifeblood of modern society, powers our homes, businesses, and industries. As our reliance on electricity grows, so does the need for effective strategies to manage its consumption and ensure reliable supply. In this presentation, we'll delve into the world of electricity consumption forecasting and explore how machine learning can play a crucial role in this critical area.</a:t>
            </a:r>
          </a:p>
          <a:p>
            <a:pPr marL="0" indent="0" algn="just">
              <a:lnSpc>
                <a:spcPts val="2850"/>
              </a:lnSpc>
              <a:buNone/>
            </a:pPr>
            <a:endParaRPr lang="en-US" sz="2000" dirty="0">
              <a:solidFill>
                <a:srgbClr val="272525"/>
              </a:solidFill>
              <a:ea typeface="Inter" pitchFamily="34" charset="-122"/>
              <a:cs typeface="Inter" pitchFamily="34" charset="-120"/>
            </a:endParaRPr>
          </a:p>
          <a:p>
            <a:pPr marL="0" indent="0" algn="just">
              <a:lnSpc>
                <a:spcPts val="2850"/>
              </a:lnSpc>
              <a:buNone/>
            </a:pPr>
            <a:r>
              <a:rPr lang="en-US" sz="2000" dirty="0"/>
              <a:t>This project focuses on developing a machine learning-based system for electricity consumption prediction. The project involves data collection, preprocessing, feature engineering, model training, and evaluation. Various ML algorithms, including regression models, decision trees, and neural networks, will be explored to identify the most effective approach.</a:t>
            </a:r>
          </a:p>
        </p:txBody>
      </p:sp>
      <p:sp>
        <p:nvSpPr>
          <p:cNvPr id="6" name="Text 3"/>
          <p:cNvSpPr/>
          <p:nvPr/>
        </p:nvSpPr>
        <p:spPr>
          <a:xfrm>
            <a:off x="907971" y="7355681"/>
            <a:ext cx="134422" cy="97512"/>
          </a:xfrm>
          <a:prstGeom prst="rect">
            <a:avLst/>
          </a:prstGeom>
          <a:noFill/>
          <a:ln/>
        </p:spPr>
        <p:txBody>
          <a:bodyPr wrap="none" lIns="0" tIns="0" rIns="0" bIns="0" rtlCol="0" anchor="t"/>
          <a:lstStyle/>
          <a:p>
            <a:pPr marL="0" indent="0" algn="ctr">
              <a:lnSpc>
                <a:spcPts val="750"/>
              </a:lnSpc>
              <a:buNone/>
            </a:pPr>
            <a:endParaRPr lang="en-US" sz="750" dirty="0"/>
          </a:p>
        </p:txBody>
      </p:sp>
      <p:sp>
        <p:nvSpPr>
          <p:cNvPr id="7" name="Text 4"/>
          <p:cNvSpPr/>
          <p:nvPr/>
        </p:nvSpPr>
        <p:spPr>
          <a:xfrm>
            <a:off x="1270040" y="7206139"/>
            <a:ext cx="1678424"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5F3F5C-2338-DF4E-BF37-FDDA022EF003}"/>
              </a:ext>
            </a:extLst>
          </p:cNvPr>
          <p:cNvSpPr txBox="1"/>
          <p:nvPr/>
        </p:nvSpPr>
        <p:spPr>
          <a:xfrm>
            <a:off x="779319" y="536064"/>
            <a:ext cx="9466119" cy="1015663"/>
          </a:xfrm>
          <a:prstGeom prst="rect">
            <a:avLst/>
          </a:prstGeom>
          <a:noFill/>
        </p:spPr>
        <p:txBody>
          <a:bodyPr wrap="square" rtlCol="0">
            <a:spAutoFit/>
          </a:bodyPr>
          <a:lstStyle/>
          <a:p>
            <a:r>
              <a:rPr lang="en-US" sz="6000" b="1" u="sng" dirty="0">
                <a:latin typeface="Times New Roman" panose="02020603050405020304" pitchFamily="18" charset="0"/>
                <a:cs typeface="Times New Roman" panose="02020603050405020304" pitchFamily="18" charset="0"/>
              </a:rPr>
              <a:t>PROBLEM STATEMENT?</a:t>
            </a:r>
            <a:endParaRPr lang="en-IN" sz="6000"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EB5CE11-03A8-1037-BB17-7FE86A467512}"/>
              </a:ext>
            </a:extLst>
          </p:cNvPr>
          <p:cNvSpPr txBox="1"/>
          <p:nvPr/>
        </p:nvSpPr>
        <p:spPr>
          <a:xfrm>
            <a:off x="779319" y="1754716"/>
            <a:ext cx="12043063" cy="5509200"/>
          </a:xfrm>
          <a:prstGeom prst="rect">
            <a:avLst/>
          </a:prstGeom>
          <a:noFill/>
        </p:spPr>
        <p:txBody>
          <a:bodyPr wrap="square" rtlCol="0">
            <a:spAutoFit/>
          </a:bodyPr>
          <a:lstStyle/>
          <a:p>
            <a:pPr algn="just"/>
            <a:r>
              <a:rPr lang="en-US" sz="2200" dirty="0"/>
              <a:t>Accurately predicting electricity consumption is a critical challenge faced by energy providers and consumers. Traditional methods of forecasting electricity demand often fail to capture the complex, dynamic relationships influenced by factors such as weather patterns, time of use, economic activities, and consumer behavior. This lack of accurate prediction leads to inefficiencies in energy production, distribution, and consumption, resulting in higher costs, energy wastage, and grid instability.</a:t>
            </a:r>
          </a:p>
          <a:p>
            <a:pPr algn="just"/>
            <a:endParaRPr lang="en-US" sz="2200" dirty="0"/>
          </a:p>
          <a:p>
            <a:pPr algn="just"/>
            <a:r>
              <a:rPr lang="en-US" sz="2200" dirty="0"/>
              <a:t>Machine learning provides a powerful solution to this problem by analyzing large volumes of historical data and uncovering patterns that traditional models cannot detect. By leveraging data-driven insights, the project seeks to optimize energy management, support decision-making, and contribute to a more sustainable and efficient energy system.</a:t>
            </a:r>
          </a:p>
          <a:p>
            <a:pPr algn="just"/>
            <a:endParaRPr lang="en-US" sz="2200" dirty="0"/>
          </a:p>
          <a:p>
            <a:pPr algn="just"/>
            <a:r>
              <a:rPr lang="en-US" sz="2200" b="1" dirty="0"/>
              <a:t>Key Questions to Address:</a:t>
            </a:r>
            <a:endParaRPr lang="en-US" sz="2200" dirty="0"/>
          </a:p>
          <a:p>
            <a:pPr algn="just">
              <a:buFont typeface="Arial" panose="020B0604020202020204" pitchFamily="34" charset="0"/>
              <a:buChar char="•"/>
            </a:pPr>
            <a:r>
              <a:rPr lang="en-US" sz="2200" dirty="0"/>
              <a:t>How can historical data and external factors be integrated to improve prediction accuracy?</a:t>
            </a:r>
          </a:p>
          <a:p>
            <a:pPr algn="just">
              <a:buFont typeface="Arial" panose="020B0604020202020204" pitchFamily="34" charset="0"/>
              <a:buChar char="•"/>
            </a:pPr>
            <a:r>
              <a:rPr lang="en-US" sz="2200" dirty="0"/>
              <a:t>What machine learning algorithms are most effective for this task?</a:t>
            </a:r>
          </a:p>
          <a:p>
            <a:pPr algn="just">
              <a:buFont typeface="Arial" panose="020B0604020202020204" pitchFamily="34" charset="0"/>
              <a:buChar char="•"/>
            </a:pPr>
            <a:r>
              <a:rPr lang="en-US" sz="2200" dirty="0"/>
              <a:t>How can the developed model adapt to changing consumption patterns over time?</a:t>
            </a:r>
          </a:p>
          <a:p>
            <a:pPr algn="just"/>
            <a:endParaRPr lang="en-IN" sz="2200" dirty="0"/>
          </a:p>
        </p:txBody>
      </p:sp>
      <p:sp>
        <p:nvSpPr>
          <p:cNvPr id="4" name="Rectangle 3">
            <a:extLst>
              <a:ext uri="{FF2B5EF4-FFF2-40B4-BE49-F238E27FC236}">
                <a16:creationId xmlns:a16="http://schemas.microsoft.com/office/drawing/2014/main" id="{AD5C5EA3-32DD-16D2-4181-EAF89DBACABA}"/>
              </a:ext>
            </a:extLst>
          </p:cNvPr>
          <p:cNvSpPr/>
          <p:nvPr/>
        </p:nvSpPr>
        <p:spPr>
          <a:xfrm>
            <a:off x="12822382" y="7762009"/>
            <a:ext cx="1787236" cy="353291"/>
          </a:xfrm>
          <a:prstGeom prst="rect">
            <a:avLst/>
          </a:prstGeom>
          <a:solidFill>
            <a:srgbClr val="EBF2F7"/>
          </a:solidFill>
          <a:ln>
            <a:solidFill>
              <a:srgbClr val="EBF1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79766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91715"/>
          </a:xfrm>
          <a:prstGeom prst="rect">
            <a:avLst/>
          </a:prstGeom>
        </p:spPr>
      </p:pic>
      <p:sp>
        <p:nvSpPr>
          <p:cNvPr id="3" name="Text 0"/>
          <p:cNvSpPr/>
          <p:nvPr/>
        </p:nvSpPr>
        <p:spPr>
          <a:xfrm>
            <a:off x="641628" y="2725248"/>
            <a:ext cx="11344156" cy="745781"/>
          </a:xfrm>
          <a:prstGeom prst="rect">
            <a:avLst/>
          </a:prstGeom>
          <a:noFill/>
          <a:ln/>
        </p:spPr>
        <p:txBody>
          <a:bodyPr wrap="none" lIns="0" tIns="0" rIns="0" bIns="0" rtlCol="0" anchor="t"/>
          <a:lstStyle/>
          <a:p>
            <a:pPr marL="0" indent="0">
              <a:lnSpc>
                <a:spcPts val="4700"/>
              </a:lnSpc>
              <a:buNone/>
            </a:pPr>
            <a:r>
              <a:rPr lang="en-US" sz="4400" b="1" u="sng" dirty="0">
                <a:solidFill>
                  <a:srgbClr val="000000"/>
                </a:solidFill>
                <a:latin typeface="Times New Roman" panose="02020603050405020304" pitchFamily="18" charset="0"/>
                <a:ea typeface="Petrona" pitchFamily="34" charset="-122"/>
                <a:cs typeface="Times New Roman" panose="02020603050405020304" pitchFamily="18" charset="0"/>
              </a:rPr>
              <a:t>Motivation</a:t>
            </a:r>
            <a:endParaRPr lang="en-US" sz="4400" u="sng" dirty="0">
              <a:latin typeface="Times New Roman" panose="02020603050405020304" pitchFamily="18" charset="0"/>
              <a:cs typeface="Times New Roman" panose="02020603050405020304" pitchFamily="18" charset="0"/>
            </a:endParaRPr>
          </a:p>
        </p:txBody>
      </p:sp>
      <p:sp>
        <p:nvSpPr>
          <p:cNvPr id="4" name="Text 1"/>
          <p:cNvSpPr/>
          <p:nvPr/>
        </p:nvSpPr>
        <p:spPr>
          <a:xfrm>
            <a:off x="641628" y="3476686"/>
            <a:ext cx="13347144" cy="1281886"/>
          </a:xfrm>
          <a:prstGeom prst="rect">
            <a:avLst/>
          </a:prstGeom>
          <a:noFill/>
          <a:ln/>
        </p:spPr>
        <p:txBody>
          <a:bodyPr wrap="square" lIns="0" tIns="0" rIns="0" bIns="0" rtlCol="0" anchor="t"/>
          <a:lstStyle/>
          <a:p>
            <a:pPr marL="0" indent="0" algn="just">
              <a:lnSpc>
                <a:spcPts val="2300"/>
              </a:lnSpc>
              <a:buNone/>
            </a:pPr>
            <a:r>
              <a:rPr lang="en-US" sz="1700" dirty="0"/>
              <a:t>The motivation behind this project stems from the pressing need for efficient energy management in a world facing increasing energy demands, climate change challenges, and the push for sustainability. Electricity is the backbone of modern society, powering industries, homes, and technologies. However, inefficient management of electricity supply and demand can lead to significant problems, such as resource wastage, increased operational costs, grid instability, and environmental damage.</a:t>
            </a:r>
          </a:p>
        </p:txBody>
      </p:sp>
      <p:sp>
        <p:nvSpPr>
          <p:cNvPr id="5" name="Shape 2"/>
          <p:cNvSpPr/>
          <p:nvPr/>
        </p:nvSpPr>
        <p:spPr>
          <a:xfrm>
            <a:off x="577074" y="5198413"/>
            <a:ext cx="412432" cy="412433"/>
          </a:xfrm>
          <a:prstGeom prst="roundRect">
            <a:avLst>
              <a:gd name="adj" fmla="val 18670"/>
            </a:avLst>
          </a:prstGeom>
          <a:solidFill>
            <a:srgbClr val="CCEEFF"/>
          </a:solidFill>
          <a:ln w="7620">
            <a:solidFill>
              <a:srgbClr val="B2D4E5"/>
            </a:solidFill>
            <a:prstDash val="solid"/>
          </a:ln>
        </p:spPr>
      </p:sp>
      <p:sp>
        <p:nvSpPr>
          <p:cNvPr id="6" name="Text 3"/>
          <p:cNvSpPr/>
          <p:nvPr/>
        </p:nvSpPr>
        <p:spPr>
          <a:xfrm>
            <a:off x="740828" y="5260265"/>
            <a:ext cx="123587" cy="288727"/>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pitchFamily="34" charset="0"/>
                <a:ea typeface="Petrona" pitchFamily="34" charset="-122"/>
                <a:cs typeface="Petrona" pitchFamily="34" charset="-120"/>
              </a:rPr>
              <a:t>1</a:t>
            </a:r>
            <a:endParaRPr lang="en-US" sz="2250" dirty="0"/>
          </a:p>
        </p:txBody>
      </p:sp>
      <p:sp>
        <p:nvSpPr>
          <p:cNvPr id="7" name="Text 4"/>
          <p:cNvSpPr/>
          <p:nvPr/>
        </p:nvSpPr>
        <p:spPr>
          <a:xfrm>
            <a:off x="1237298" y="5194921"/>
            <a:ext cx="2433280" cy="300752"/>
          </a:xfrm>
          <a:prstGeom prst="rect">
            <a:avLst/>
          </a:prstGeom>
          <a:noFill/>
          <a:ln/>
        </p:spPr>
        <p:txBody>
          <a:bodyPr wrap="none" lIns="0" tIns="0" rIns="0" bIns="0" rtlCol="0" anchor="t"/>
          <a:lstStyle/>
          <a:p>
            <a:pPr marL="0" indent="0">
              <a:lnSpc>
                <a:spcPts val="2350"/>
              </a:lnSpc>
              <a:buNone/>
            </a:pPr>
            <a:r>
              <a:rPr lang="en-US" sz="2000" b="1" dirty="0">
                <a:solidFill>
                  <a:srgbClr val="272525"/>
                </a:solidFill>
                <a:ea typeface="Petrona" pitchFamily="34" charset="-122"/>
              </a:rPr>
              <a:t>Energy Efficiency</a:t>
            </a:r>
            <a:endParaRPr lang="en-US" sz="2000" dirty="0"/>
          </a:p>
        </p:txBody>
      </p:sp>
      <p:sp>
        <p:nvSpPr>
          <p:cNvPr id="8" name="Text 5"/>
          <p:cNvSpPr/>
          <p:nvPr/>
        </p:nvSpPr>
        <p:spPr>
          <a:xfrm>
            <a:off x="1237180" y="5494934"/>
            <a:ext cx="5986343" cy="586740"/>
          </a:xfrm>
          <a:prstGeom prst="rect">
            <a:avLst/>
          </a:prstGeom>
          <a:noFill/>
          <a:ln/>
        </p:spPr>
        <p:txBody>
          <a:bodyPr wrap="square" lIns="0" tIns="0" rIns="0" bIns="0" rtlCol="0" anchor="t"/>
          <a:lstStyle/>
          <a:p>
            <a:pPr marL="0" indent="0">
              <a:lnSpc>
                <a:spcPts val="2300"/>
              </a:lnSpc>
              <a:buNone/>
            </a:pPr>
            <a:r>
              <a:rPr lang="en-US" sz="1600" dirty="0"/>
              <a:t>Accurate prediction enables better planning and optimization of energy production and distribution, reducing waste and promoting efficient energy usage.</a:t>
            </a:r>
          </a:p>
        </p:txBody>
      </p:sp>
      <p:sp>
        <p:nvSpPr>
          <p:cNvPr id="9" name="Shape 6"/>
          <p:cNvSpPr/>
          <p:nvPr/>
        </p:nvSpPr>
        <p:spPr>
          <a:xfrm>
            <a:off x="7406878" y="5153025"/>
            <a:ext cx="412432" cy="412433"/>
          </a:xfrm>
          <a:prstGeom prst="roundRect">
            <a:avLst>
              <a:gd name="adj" fmla="val 18670"/>
            </a:avLst>
          </a:prstGeom>
          <a:solidFill>
            <a:srgbClr val="CCEEFF"/>
          </a:solidFill>
          <a:ln w="7620">
            <a:solidFill>
              <a:srgbClr val="B2D4E5"/>
            </a:solidFill>
            <a:prstDash val="solid"/>
          </a:ln>
        </p:spPr>
      </p:sp>
      <p:sp>
        <p:nvSpPr>
          <p:cNvPr id="10" name="Text 7"/>
          <p:cNvSpPr/>
          <p:nvPr/>
        </p:nvSpPr>
        <p:spPr>
          <a:xfrm>
            <a:off x="7531179" y="5214818"/>
            <a:ext cx="163711" cy="288727"/>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pitchFamily="34" charset="0"/>
                <a:ea typeface="Petrona" pitchFamily="34" charset="-122"/>
                <a:cs typeface="Petrona" pitchFamily="34" charset="-120"/>
              </a:rPr>
              <a:t>2</a:t>
            </a:r>
            <a:endParaRPr lang="en-US" sz="2250" dirty="0"/>
          </a:p>
        </p:txBody>
      </p:sp>
      <p:sp>
        <p:nvSpPr>
          <p:cNvPr id="11" name="Text 8"/>
          <p:cNvSpPr/>
          <p:nvPr/>
        </p:nvSpPr>
        <p:spPr>
          <a:xfrm>
            <a:off x="8002548" y="5153025"/>
            <a:ext cx="3513892" cy="300752"/>
          </a:xfrm>
          <a:prstGeom prst="rect">
            <a:avLst/>
          </a:prstGeom>
          <a:noFill/>
          <a:ln/>
        </p:spPr>
        <p:txBody>
          <a:bodyPr wrap="none" lIns="0" tIns="0" rIns="0" bIns="0" rtlCol="0" anchor="t"/>
          <a:lstStyle/>
          <a:p>
            <a:pPr marL="0" indent="0">
              <a:lnSpc>
                <a:spcPts val="2350"/>
              </a:lnSpc>
              <a:buNone/>
            </a:pPr>
            <a:r>
              <a:rPr lang="en-IN" sz="2000" b="1" dirty="0"/>
              <a:t>Cost Reduction</a:t>
            </a:r>
            <a:endParaRPr lang="en-US" sz="1850" b="1" dirty="0">
              <a:latin typeface="+mj-lt"/>
            </a:endParaRPr>
          </a:p>
        </p:txBody>
      </p:sp>
      <p:sp>
        <p:nvSpPr>
          <p:cNvPr id="12" name="Text 9"/>
          <p:cNvSpPr/>
          <p:nvPr/>
        </p:nvSpPr>
        <p:spPr>
          <a:xfrm>
            <a:off x="8002429" y="5526482"/>
            <a:ext cx="5986343" cy="586740"/>
          </a:xfrm>
          <a:prstGeom prst="rect">
            <a:avLst/>
          </a:prstGeom>
          <a:noFill/>
          <a:ln/>
        </p:spPr>
        <p:txBody>
          <a:bodyPr wrap="square" lIns="0" tIns="0" rIns="0" bIns="0" rtlCol="0" anchor="t"/>
          <a:lstStyle/>
          <a:p>
            <a:pPr marL="0" indent="0">
              <a:lnSpc>
                <a:spcPts val="2300"/>
              </a:lnSpc>
              <a:buNone/>
            </a:pPr>
            <a:r>
              <a:rPr lang="en-US" sz="1600" dirty="0"/>
              <a:t>Reliable forecasts help minimize costs associated with energy overproduction, underutilization, and peak demand management.</a:t>
            </a:r>
          </a:p>
        </p:txBody>
      </p:sp>
      <p:sp>
        <p:nvSpPr>
          <p:cNvPr id="13" name="Shape 10"/>
          <p:cNvSpPr/>
          <p:nvPr/>
        </p:nvSpPr>
        <p:spPr>
          <a:xfrm>
            <a:off x="641628" y="6539865"/>
            <a:ext cx="412432" cy="412433"/>
          </a:xfrm>
          <a:prstGeom prst="roundRect">
            <a:avLst>
              <a:gd name="adj" fmla="val 18670"/>
            </a:avLst>
          </a:prstGeom>
          <a:solidFill>
            <a:srgbClr val="CCEEFF"/>
          </a:solidFill>
          <a:ln w="7620">
            <a:solidFill>
              <a:srgbClr val="B2D4E5"/>
            </a:solidFill>
            <a:prstDash val="solid"/>
          </a:ln>
        </p:spPr>
      </p:sp>
      <p:sp>
        <p:nvSpPr>
          <p:cNvPr id="14" name="Text 11"/>
          <p:cNvSpPr/>
          <p:nvPr/>
        </p:nvSpPr>
        <p:spPr>
          <a:xfrm>
            <a:off x="766167" y="6601658"/>
            <a:ext cx="163354" cy="288727"/>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pitchFamily="34" charset="0"/>
                <a:ea typeface="Petrona" pitchFamily="34" charset="-122"/>
                <a:cs typeface="Petrona" pitchFamily="34" charset="-120"/>
              </a:rPr>
              <a:t>3</a:t>
            </a:r>
            <a:endParaRPr lang="en-US" sz="2250" dirty="0"/>
          </a:p>
        </p:txBody>
      </p:sp>
      <p:sp>
        <p:nvSpPr>
          <p:cNvPr id="15" name="Text 12"/>
          <p:cNvSpPr/>
          <p:nvPr/>
        </p:nvSpPr>
        <p:spPr>
          <a:xfrm>
            <a:off x="1237180" y="6601658"/>
            <a:ext cx="2406253" cy="300752"/>
          </a:xfrm>
          <a:prstGeom prst="rect">
            <a:avLst/>
          </a:prstGeom>
          <a:noFill/>
          <a:ln/>
        </p:spPr>
        <p:txBody>
          <a:bodyPr wrap="none" lIns="0" tIns="0" rIns="0" bIns="0" rtlCol="0" anchor="t"/>
          <a:lstStyle/>
          <a:p>
            <a:pPr marL="0" indent="0">
              <a:lnSpc>
                <a:spcPts val="2350"/>
              </a:lnSpc>
              <a:buNone/>
            </a:pPr>
            <a:r>
              <a:rPr lang="en-US" sz="2000" b="1" dirty="0">
                <a:solidFill>
                  <a:srgbClr val="272525"/>
                </a:solidFill>
                <a:ea typeface="Petrona" pitchFamily="34" charset="-122"/>
                <a:cs typeface="Petrona" pitchFamily="34" charset="-120"/>
              </a:rPr>
              <a:t>Grid Stability</a:t>
            </a:r>
            <a:endParaRPr lang="en-US" sz="2000" dirty="0"/>
          </a:p>
        </p:txBody>
      </p:sp>
      <p:sp>
        <p:nvSpPr>
          <p:cNvPr id="16" name="Text 13"/>
          <p:cNvSpPr/>
          <p:nvPr/>
        </p:nvSpPr>
        <p:spPr>
          <a:xfrm>
            <a:off x="1237179" y="6952298"/>
            <a:ext cx="5986343" cy="586740"/>
          </a:xfrm>
          <a:prstGeom prst="rect">
            <a:avLst/>
          </a:prstGeom>
          <a:noFill/>
          <a:ln/>
        </p:spPr>
        <p:txBody>
          <a:bodyPr wrap="square" lIns="0" tIns="0" rIns="0" bIns="0" rtlCol="0" anchor="t"/>
          <a:lstStyle/>
          <a:p>
            <a:pPr marL="0" indent="0">
              <a:lnSpc>
                <a:spcPts val="2300"/>
              </a:lnSpc>
              <a:buNone/>
            </a:pPr>
            <a:r>
              <a:rPr lang="en-US" sz="1600" dirty="0">
                <a:solidFill>
                  <a:srgbClr val="272525"/>
                </a:solidFill>
                <a:ea typeface="Inter" pitchFamily="34" charset="-122"/>
                <a:cs typeface="Inter" pitchFamily="34" charset="-120"/>
              </a:rPr>
              <a:t>Predicting demand helps utilities maintain grid stability, preventing overloads and ensuring a seamless flow of electricity.</a:t>
            </a:r>
            <a:endParaRPr lang="en-US" sz="1600" dirty="0"/>
          </a:p>
        </p:txBody>
      </p:sp>
      <p:sp>
        <p:nvSpPr>
          <p:cNvPr id="17" name="Shape 14"/>
          <p:cNvSpPr/>
          <p:nvPr/>
        </p:nvSpPr>
        <p:spPr>
          <a:xfrm>
            <a:off x="7406878" y="6539865"/>
            <a:ext cx="412432" cy="412433"/>
          </a:xfrm>
          <a:prstGeom prst="roundRect">
            <a:avLst>
              <a:gd name="adj" fmla="val 18670"/>
            </a:avLst>
          </a:prstGeom>
          <a:solidFill>
            <a:srgbClr val="CCEEFF"/>
          </a:solidFill>
          <a:ln w="7620">
            <a:solidFill>
              <a:srgbClr val="B2D4E5"/>
            </a:solidFill>
            <a:prstDash val="solid"/>
          </a:ln>
        </p:spPr>
      </p:sp>
      <p:sp>
        <p:nvSpPr>
          <p:cNvPr id="18" name="Text 15"/>
          <p:cNvSpPr/>
          <p:nvPr/>
        </p:nvSpPr>
        <p:spPr>
          <a:xfrm>
            <a:off x="7535228" y="6601658"/>
            <a:ext cx="155615" cy="288727"/>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pitchFamily="34" charset="0"/>
                <a:ea typeface="Petrona" pitchFamily="34" charset="-122"/>
                <a:cs typeface="Petrona" pitchFamily="34" charset="-120"/>
              </a:rPr>
              <a:t>4</a:t>
            </a:r>
            <a:endParaRPr lang="en-US" sz="2250" dirty="0"/>
          </a:p>
        </p:txBody>
      </p:sp>
      <p:sp>
        <p:nvSpPr>
          <p:cNvPr id="19" name="Text 16"/>
          <p:cNvSpPr/>
          <p:nvPr/>
        </p:nvSpPr>
        <p:spPr>
          <a:xfrm>
            <a:off x="8002548" y="6571038"/>
            <a:ext cx="3266361" cy="300752"/>
          </a:xfrm>
          <a:prstGeom prst="rect">
            <a:avLst/>
          </a:prstGeom>
          <a:noFill/>
          <a:ln/>
        </p:spPr>
        <p:txBody>
          <a:bodyPr wrap="none" lIns="0" tIns="0" rIns="0" bIns="0" rtlCol="0" anchor="t"/>
          <a:lstStyle/>
          <a:p>
            <a:pPr marL="0" indent="0">
              <a:lnSpc>
                <a:spcPts val="2350"/>
              </a:lnSpc>
              <a:buNone/>
            </a:pPr>
            <a:r>
              <a:rPr lang="en-IN" sz="2000" b="1" dirty="0"/>
              <a:t>Technological Advancement:</a:t>
            </a:r>
            <a:endParaRPr lang="en-US" sz="1850" b="1" dirty="0">
              <a:latin typeface="+mj-lt"/>
            </a:endParaRPr>
          </a:p>
        </p:txBody>
      </p:sp>
      <p:sp>
        <p:nvSpPr>
          <p:cNvPr id="20" name="Text 17"/>
          <p:cNvSpPr/>
          <p:nvPr/>
        </p:nvSpPr>
        <p:spPr>
          <a:xfrm>
            <a:off x="8002548" y="6950512"/>
            <a:ext cx="5986343" cy="586740"/>
          </a:xfrm>
          <a:prstGeom prst="rect">
            <a:avLst/>
          </a:prstGeom>
          <a:noFill/>
          <a:ln/>
        </p:spPr>
        <p:txBody>
          <a:bodyPr wrap="square" lIns="0" tIns="0" rIns="0" bIns="0" rtlCol="0" anchor="t"/>
          <a:lstStyle/>
          <a:p>
            <a:pPr marL="0" indent="0">
              <a:lnSpc>
                <a:spcPts val="2300"/>
              </a:lnSpc>
              <a:buNone/>
            </a:pPr>
            <a:r>
              <a:rPr lang="en-US" sz="1600" dirty="0"/>
              <a:t>Leveraging ML in electricity prediction showcases the potential of artificial intelligence to solve real-world challenges, driving innovation in the energy sector.</a:t>
            </a:r>
          </a:p>
        </p:txBody>
      </p:sp>
      <p:sp>
        <p:nvSpPr>
          <p:cNvPr id="23" name="Rectangle 22">
            <a:extLst>
              <a:ext uri="{FF2B5EF4-FFF2-40B4-BE49-F238E27FC236}">
                <a16:creationId xmlns:a16="http://schemas.microsoft.com/office/drawing/2014/main" id="{3FB6E331-25EC-3562-50B4-C985C5C33E4E}"/>
              </a:ext>
            </a:extLst>
          </p:cNvPr>
          <p:cNvSpPr/>
          <p:nvPr/>
        </p:nvSpPr>
        <p:spPr>
          <a:xfrm>
            <a:off x="12822382" y="7762009"/>
            <a:ext cx="1787236" cy="353291"/>
          </a:xfrm>
          <a:prstGeom prst="rect">
            <a:avLst/>
          </a:prstGeom>
          <a:solidFill>
            <a:srgbClr val="EBF2F7"/>
          </a:solidFill>
          <a:ln>
            <a:solidFill>
              <a:srgbClr val="EBF1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08090" y="778278"/>
            <a:ext cx="11528227" cy="744260"/>
          </a:xfrm>
          <a:prstGeom prst="rect">
            <a:avLst/>
          </a:prstGeom>
          <a:noFill/>
          <a:ln/>
        </p:spPr>
        <p:txBody>
          <a:bodyPr wrap="none" lIns="0" tIns="0" rIns="0" bIns="0" rtlCol="0" anchor="t"/>
          <a:lstStyle/>
          <a:p>
            <a:pPr marL="0" indent="0">
              <a:lnSpc>
                <a:spcPts val="5850"/>
              </a:lnSpc>
              <a:buNone/>
            </a:pPr>
            <a:r>
              <a:rPr lang="en-US" sz="6000" b="1" u="sng" dirty="0">
                <a:solidFill>
                  <a:srgbClr val="000000"/>
                </a:solidFill>
                <a:latin typeface="Times New Roman" panose="02020603050405020304" pitchFamily="18" charset="0"/>
                <a:ea typeface="Petrona" pitchFamily="34" charset="-122"/>
                <a:cs typeface="Times New Roman" panose="02020603050405020304" pitchFamily="18" charset="0"/>
              </a:rPr>
              <a:t>Objective</a:t>
            </a:r>
            <a:r>
              <a:rPr lang="en-US" sz="6000" b="1" dirty="0">
                <a:solidFill>
                  <a:srgbClr val="000000"/>
                </a:solidFill>
                <a:latin typeface="Times New Roman" panose="02020603050405020304" pitchFamily="18" charset="0"/>
                <a:ea typeface="Petrona" pitchFamily="34" charset="-122"/>
                <a:cs typeface="Times New Roman" panose="02020603050405020304" pitchFamily="18" charset="0"/>
              </a:rPr>
              <a:t> :</a:t>
            </a:r>
            <a:endParaRPr lang="en-US" sz="60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004027"/>
            <a:ext cx="8286415" cy="1088708"/>
          </a:xfrm>
          <a:prstGeom prst="rect">
            <a:avLst/>
          </a:prstGeom>
          <a:noFill/>
          <a:ln/>
        </p:spPr>
        <p:txBody>
          <a:bodyPr wrap="square" lIns="0" tIns="0" rIns="0" bIns="0" rtlCol="0" anchor="t"/>
          <a:lstStyle/>
          <a:p>
            <a:pPr marL="0" indent="0" algn="just">
              <a:lnSpc>
                <a:spcPts val="2850"/>
              </a:lnSpc>
              <a:buNone/>
            </a:pPr>
            <a:r>
              <a:rPr lang="en-US" sz="2000" dirty="0"/>
              <a:t>The primary objective of this project is to develop a machine learning-based system for accurate and reliable electricity consumption prediction, enabling better energy management and contributing to sustainable energy practices. The specific objectives are:</a:t>
            </a:r>
          </a:p>
        </p:txBody>
      </p:sp>
      <p:sp>
        <p:nvSpPr>
          <p:cNvPr id="5" name="Text 3"/>
          <p:cNvSpPr/>
          <p:nvPr/>
        </p:nvSpPr>
        <p:spPr>
          <a:xfrm>
            <a:off x="721053" y="3688080"/>
            <a:ext cx="8329188" cy="4105101"/>
          </a:xfrm>
          <a:prstGeom prst="rect">
            <a:avLst/>
          </a:prstGeom>
          <a:noFill/>
          <a:ln/>
        </p:spPr>
        <p:txBody>
          <a:bodyPr wrap="square" lIns="0" tIns="0" rIns="0" bIns="0" rtlCol="0" anchor="t"/>
          <a:lstStyle/>
          <a:p>
            <a:pPr marL="285750" indent="-285750" algn="just">
              <a:lnSpc>
                <a:spcPts val="2850"/>
              </a:lnSpc>
              <a:buFont typeface="Wingdings" panose="05000000000000000000" pitchFamily="2" charset="2"/>
              <a:buChar char="Ø"/>
            </a:pPr>
            <a:r>
              <a:rPr lang="en-US" sz="2000" b="1" dirty="0"/>
              <a:t>Accurate Prediction</a:t>
            </a:r>
            <a:r>
              <a:rPr lang="en-US" dirty="0"/>
              <a:t>: Develop machine learning models to forecast electricity consumption using historical data and key factors like weather and time.</a:t>
            </a:r>
          </a:p>
          <a:p>
            <a:pPr marL="285750" indent="-285750" algn="just">
              <a:lnSpc>
                <a:spcPts val="2850"/>
              </a:lnSpc>
              <a:buFont typeface="Wingdings" panose="05000000000000000000" pitchFamily="2" charset="2"/>
              <a:buChar char="Ø"/>
            </a:pPr>
            <a:r>
              <a:rPr lang="en-US" sz="2000" b="1" dirty="0"/>
              <a:t>Energy Optimization</a:t>
            </a:r>
            <a:r>
              <a:rPr lang="en-US" dirty="0"/>
              <a:t>: Help utility providers and consumers reduce energy waste and operational costs through precise forecasting.</a:t>
            </a:r>
          </a:p>
          <a:p>
            <a:pPr marL="285750" indent="-285750" algn="just">
              <a:lnSpc>
                <a:spcPts val="2850"/>
              </a:lnSpc>
              <a:buFont typeface="Wingdings" panose="05000000000000000000" pitchFamily="2" charset="2"/>
              <a:buChar char="Ø"/>
            </a:pPr>
            <a:r>
              <a:rPr lang="en-US" sz="2000" b="1" dirty="0"/>
              <a:t>Grid Stability</a:t>
            </a:r>
            <a:r>
              <a:rPr lang="en-US" dirty="0"/>
              <a:t>: Support energy providers in managing peak demand and ensuring reliable energy supply.</a:t>
            </a:r>
          </a:p>
          <a:p>
            <a:pPr marL="285750" indent="-285750" algn="just">
              <a:lnSpc>
                <a:spcPts val="2850"/>
              </a:lnSpc>
              <a:buFont typeface="Wingdings" panose="05000000000000000000" pitchFamily="2" charset="2"/>
              <a:buChar char="Ø"/>
            </a:pPr>
            <a:r>
              <a:rPr lang="en-US" sz="2000" b="1" dirty="0"/>
              <a:t>Sustainability</a:t>
            </a:r>
            <a:r>
              <a:rPr lang="en-US" dirty="0"/>
              <a:t>: Promote efficient energy use and integration of renewables to support global sustainability goals.</a:t>
            </a:r>
          </a:p>
          <a:p>
            <a:pPr marL="285750" indent="-285750" algn="just">
              <a:lnSpc>
                <a:spcPts val="2850"/>
              </a:lnSpc>
              <a:buFont typeface="Wingdings" panose="05000000000000000000" pitchFamily="2" charset="2"/>
              <a:buChar char="Ø"/>
            </a:pPr>
            <a:r>
              <a:rPr lang="en-US" sz="2000" b="1" dirty="0"/>
              <a:t>Dynamic Adaptation</a:t>
            </a:r>
            <a:r>
              <a:rPr lang="en-US" dirty="0"/>
              <a:t>: Create models that adapt to changing consumption patterns over time.</a:t>
            </a:r>
          </a:p>
        </p:txBody>
      </p:sp>
      <p:sp>
        <p:nvSpPr>
          <p:cNvPr id="11" name="Rectangle: Rounded Corners 10">
            <a:extLst>
              <a:ext uri="{FF2B5EF4-FFF2-40B4-BE49-F238E27FC236}">
                <a16:creationId xmlns:a16="http://schemas.microsoft.com/office/drawing/2014/main" id="{25F060D0-A846-E371-B090-2E1A2EAD046B}"/>
              </a:ext>
            </a:extLst>
          </p:cNvPr>
          <p:cNvSpPr/>
          <p:nvPr/>
        </p:nvSpPr>
        <p:spPr>
          <a:xfrm>
            <a:off x="12635345" y="7689273"/>
            <a:ext cx="1911928" cy="457200"/>
          </a:xfrm>
          <a:prstGeom prst="roundRect">
            <a:avLst/>
          </a:prstGeom>
          <a:solidFill>
            <a:srgbClr val="F0F3F6"/>
          </a:solidFill>
          <a:ln>
            <a:solidFill>
              <a:srgbClr val="EFF3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4B69F897-7298-A3D2-D409-F4B806E0673C}"/>
              </a:ext>
            </a:extLst>
          </p:cNvPr>
          <p:cNvPicPr>
            <a:picLocks noChangeAspect="1"/>
          </p:cNvPicPr>
          <p:nvPr/>
        </p:nvPicPr>
        <p:blipFill>
          <a:blip r:embed="rId3"/>
          <a:srcRect l="35115" r="14803"/>
          <a:stretch/>
        </p:blipFill>
        <p:spPr>
          <a:xfrm>
            <a:off x="9186525" y="0"/>
            <a:ext cx="5497033" cy="8229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116931" y="194870"/>
            <a:ext cx="7660124" cy="606385"/>
          </a:xfrm>
          <a:prstGeom prst="rect">
            <a:avLst/>
          </a:prstGeom>
          <a:noFill/>
          <a:ln/>
        </p:spPr>
        <p:txBody>
          <a:bodyPr wrap="none" lIns="0" tIns="0" rIns="0" bIns="0" rtlCol="0" anchor="t"/>
          <a:lstStyle/>
          <a:p>
            <a:pPr marL="0" indent="0">
              <a:lnSpc>
                <a:spcPts val="4750"/>
              </a:lnSpc>
              <a:buNone/>
            </a:pPr>
            <a:r>
              <a:rPr lang="en-US" sz="6000" b="1" dirty="0">
                <a:solidFill>
                  <a:srgbClr val="000000"/>
                </a:solidFill>
                <a:latin typeface="Times New Roman" panose="02020603050405020304" pitchFamily="18" charset="0"/>
                <a:ea typeface="Petrona" pitchFamily="34" charset="-122"/>
                <a:cs typeface="Times New Roman" panose="02020603050405020304" pitchFamily="18" charset="0"/>
              </a:rPr>
              <a:t>Literature Survey</a:t>
            </a:r>
            <a:endParaRPr lang="en-US" sz="6000" dirty="0">
              <a:latin typeface="Times New Roman" panose="02020603050405020304" pitchFamily="18" charset="0"/>
              <a:cs typeface="Times New Roman" panose="02020603050405020304" pitchFamily="18" charset="0"/>
            </a:endParaRPr>
          </a:p>
        </p:txBody>
      </p:sp>
      <p:sp>
        <p:nvSpPr>
          <p:cNvPr id="4" name="Text 1"/>
          <p:cNvSpPr/>
          <p:nvPr/>
        </p:nvSpPr>
        <p:spPr>
          <a:xfrm>
            <a:off x="646867" y="1294010"/>
            <a:ext cx="7978973" cy="1478756"/>
          </a:xfrm>
          <a:prstGeom prst="rect">
            <a:avLst/>
          </a:prstGeom>
          <a:noFill/>
          <a:ln/>
        </p:spPr>
        <p:txBody>
          <a:bodyPr wrap="square" lIns="0" tIns="0" rIns="0" bIns="0" rtlCol="0" anchor="t"/>
          <a:lstStyle/>
          <a:p>
            <a:pPr marL="0" indent="0" algn="just">
              <a:lnSpc>
                <a:spcPts val="2300"/>
              </a:lnSpc>
              <a:buNone/>
            </a:pPr>
            <a:endParaRPr lang="en-US" dirty="0"/>
          </a:p>
        </p:txBody>
      </p:sp>
      <p:sp>
        <p:nvSpPr>
          <p:cNvPr id="10" name="Text 7"/>
          <p:cNvSpPr/>
          <p:nvPr/>
        </p:nvSpPr>
        <p:spPr>
          <a:xfrm>
            <a:off x="1703859" y="4464158"/>
            <a:ext cx="12652221" cy="3630359"/>
          </a:xfrm>
          <a:prstGeom prst="rect">
            <a:avLst/>
          </a:prstGeom>
          <a:noFill/>
          <a:ln/>
        </p:spPr>
        <p:txBody>
          <a:bodyPr wrap="square" lIns="0" tIns="0" rIns="0" bIns="0" rtlCol="0" anchor="t"/>
          <a:lstStyle/>
          <a:p>
            <a:pPr marL="0" indent="0" algn="just">
              <a:lnSpc>
                <a:spcPts val="2300"/>
              </a:lnSpc>
              <a:buNone/>
            </a:pPr>
            <a:endParaRPr lang="en-US" dirty="0"/>
          </a:p>
        </p:txBody>
      </p:sp>
      <p:sp>
        <p:nvSpPr>
          <p:cNvPr id="29" name="Text 17">
            <a:extLst>
              <a:ext uri="{FF2B5EF4-FFF2-40B4-BE49-F238E27FC236}">
                <a16:creationId xmlns:a16="http://schemas.microsoft.com/office/drawing/2014/main" id="{F9AF6728-A7B4-7A45-66D3-DC24E879C48D}"/>
              </a:ext>
            </a:extLst>
          </p:cNvPr>
          <p:cNvSpPr/>
          <p:nvPr/>
        </p:nvSpPr>
        <p:spPr>
          <a:xfrm>
            <a:off x="1187276" y="7032871"/>
            <a:ext cx="7438564" cy="1061646"/>
          </a:xfrm>
          <a:prstGeom prst="rect">
            <a:avLst/>
          </a:prstGeom>
          <a:noFill/>
          <a:ln/>
        </p:spPr>
        <p:txBody>
          <a:bodyPr wrap="square" lIns="0" tIns="0" rIns="0" bIns="0" rtlCol="0" anchor="t"/>
          <a:lstStyle/>
          <a:p>
            <a:pPr marL="0" indent="0" algn="just">
              <a:lnSpc>
                <a:spcPts val="2300"/>
              </a:lnSpc>
              <a:buNone/>
            </a:pPr>
            <a:endParaRPr lang="en-US" dirty="0"/>
          </a:p>
        </p:txBody>
      </p:sp>
      <p:graphicFrame>
        <p:nvGraphicFramePr>
          <p:cNvPr id="28" name="Table 27">
            <a:extLst>
              <a:ext uri="{FF2B5EF4-FFF2-40B4-BE49-F238E27FC236}">
                <a16:creationId xmlns:a16="http://schemas.microsoft.com/office/drawing/2014/main" id="{E77007CD-1029-6680-378D-04118065CDFC}"/>
              </a:ext>
            </a:extLst>
          </p:cNvPr>
          <p:cNvGraphicFramePr>
            <a:graphicFrameLocks noGrp="1"/>
          </p:cNvGraphicFramePr>
          <p:nvPr>
            <p:extLst>
              <p:ext uri="{D42A27DB-BD31-4B8C-83A1-F6EECF244321}">
                <p14:modId xmlns:p14="http://schemas.microsoft.com/office/powerpoint/2010/main" val="1441062328"/>
              </p:ext>
            </p:extLst>
          </p:nvPr>
        </p:nvGraphicFramePr>
        <p:xfrm>
          <a:off x="0" y="929643"/>
          <a:ext cx="14630400" cy="7299957"/>
        </p:xfrm>
        <a:graphic>
          <a:graphicData uri="http://schemas.openxmlformats.org/drawingml/2006/table">
            <a:tbl>
              <a:tblPr firstRow="1" bandRow="1">
                <a:tableStyleId>{BDBED569-4797-4DF1-A0F4-6AAB3CD982D8}</a:tableStyleId>
              </a:tblPr>
              <a:tblGrid>
                <a:gridCol w="2438400">
                  <a:extLst>
                    <a:ext uri="{9D8B030D-6E8A-4147-A177-3AD203B41FA5}">
                      <a16:colId xmlns:a16="http://schemas.microsoft.com/office/drawing/2014/main" val="3364903226"/>
                    </a:ext>
                  </a:extLst>
                </a:gridCol>
                <a:gridCol w="2438400">
                  <a:extLst>
                    <a:ext uri="{9D8B030D-6E8A-4147-A177-3AD203B41FA5}">
                      <a16:colId xmlns:a16="http://schemas.microsoft.com/office/drawing/2014/main" val="3360542181"/>
                    </a:ext>
                  </a:extLst>
                </a:gridCol>
                <a:gridCol w="2438400">
                  <a:extLst>
                    <a:ext uri="{9D8B030D-6E8A-4147-A177-3AD203B41FA5}">
                      <a16:colId xmlns:a16="http://schemas.microsoft.com/office/drawing/2014/main" val="2414806215"/>
                    </a:ext>
                  </a:extLst>
                </a:gridCol>
                <a:gridCol w="2438400">
                  <a:extLst>
                    <a:ext uri="{9D8B030D-6E8A-4147-A177-3AD203B41FA5}">
                      <a16:colId xmlns:a16="http://schemas.microsoft.com/office/drawing/2014/main" val="102690254"/>
                    </a:ext>
                  </a:extLst>
                </a:gridCol>
                <a:gridCol w="2438400">
                  <a:extLst>
                    <a:ext uri="{9D8B030D-6E8A-4147-A177-3AD203B41FA5}">
                      <a16:colId xmlns:a16="http://schemas.microsoft.com/office/drawing/2014/main" val="4145364150"/>
                    </a:ext>
                  </a:extLst>
                </a:gridCol>
                <a:gridCol w="2438400">
                  <a:extLst>
                    <a:ext uri="{9D8B030D-6E8A-4147-A177-3AD203B41FA5}">
                      <a16:colId xmlns:a16="http://schemas.microsoft.com/office/drawing/2014/main" val="2933244048"/>
                    </a:ext>
                  </a:extLst>
                </a:gridCol>
              </a:tblGrid>
              <a:tr h="468622">
                <a:tc>
                  <a:txBody>
                    <a:bodyPr/>
                    <a:lstStyle/>
                    <a:p>
                      <a:r>
                        <a:rPr lang="en-IN" dirty="0"/>
                        <a:t>Reference</a:t>
                      </a:r>
                    </a:p>
                  </a:txBody>
                  <a:tcPr/>
                </a:tc>
                <a:tc>
                  <a:txBody>
                    <a:bodyPr/>
                    <a:lstStyle/>
                    <a:p>
                      <a:r>
                        <a:rPr lang="en-IN" dirty="0"/>
                        <a:t>Authors</a:t>
                      </a:r>
                    </a:p>
                  </a:txBody>
                  <a:tcPr/>
                </a:tc>
                <a:tc>
                  <a:txBody>
                    <a:bodyPr/>
                    <a:lstStyle/>
                    <a:p>
                      <a:r>
                        <a:rPr lang="en-IN" dirty="0"/>
                        <a:t>Year Published</a:t>
                      </a:r>
                    </a:p>
                  </a:txBody>
                  <a:tcPr/>
                </a:tc>
                <a:tc>
                  <a:txBody>
                    <a:bodyPr/>
                    <a:lstStyle/>
                    <a:p>
                      <a:r>
                        <a:rPr lang="en-IN" dirty="0"/>
                        <a:t>Methodology</a:t>
                      </a:r>
                    </a:p>
                  </a:txBody>
                  <a:tcPr/>
                </a:tc>
                <a:tc>
                  <a:txBody>
                    <a:bodyPr/>
                    <a:lstStyle/>
                    <a:p>
                      <a:r>
                        <a:rPr lang="en-IN" dirty="0"/>
                        <a:t>Data Used</a:t>
                      </a:r>
                    </a:p>
                  </a:txBody>
                  <a:tcPr/>
                </a:tc>
                <a:tc>
                  <a:txBody>
                    <a:bodyPr/>
                    <a:lstStyle/>
                    <a:p>
                      <a:r>
                        <a:rPr lang="en-IN" dirty="0"/>
                        <a:t>Key Findings</a:t>
                      </a:r>
                    </a:p>
                  </a:txBody>
                  <a:tcPr/>
                </a:tc>
                <a:extLst>
                  <a:ext uri="{0D108BD9-81ED-4DB2-BD59-A6C34878D82A}">
                    <a16:rowId xmlns:a16="http://schemas.microsoft.com/office/drawing/2014/main" val="774567174"/>
                  </a:ext>
                </a:extLst>
              </a:tr>
              <a:tr h="2374763">
                <a:tc>
                  <a:txBody>
                    <a:bodyPr/>
                    <a:lstStyle/>
                    <a:p>
                      <a:r>
                        <a:rPr lang="en-US" dirty="0"/>
                        <a:t>"Improving Electric Energy Consumption Prediction Using CNN and Bi-LSTM"</a:t>
                      </a:r>
                      <a:endParaRPr lang="en-IN" dirty="0"/>
                    </a:p>
                  </a:txBody>
                  <a:tcPr/>
                </a:tc>
                <a:tc>
                  <a:txBody>
                    <a:bodyPr/>
                    <a:lstStyle/>
                    <a:p>
                      <a:r>
                        <a:rPr lang="en-US" dirty="0"/>
                        <a:t>Vo, B., Hwang, E., Rho, S., and Baik, S.W</a:t>
                      </a:r>
                      <a:endParaRPr lang="en-IN" dirty="0"/>
                    </a:p>
                  </a:txBody>
                  <a:tcPr/>
                </a:tc>
                <a:tc>
                  <a:txBody>
                    <a:bodyPr/>
                    <a:lstStyle/>
                    <a:p>
                      <a:r>
                        <a:rPr lang="en-IN" dirty="0"/>
                        <a:t>2019</a:t>
                      </a:r>
                    </a:p>
                  </a:txBody>
                  <a:tcPr/>
                </a:tc>
                <a:tc>
                  <a:txBody>
                    <a:bodyPr/>
                    <a:lstStyle/>
                    <a:p>
                      <a:r>
                        <a:rPr lang="en-US" dirty="0"/>
                        <a:t>Combination of Convolutional Neural Networks (CNN) and Bi-LSTM for time-series forecasting.</a:t>
                      </a:r>
                      <a:endParaRPr lang="en-IN" dirty="0"/>
                    </a:p>
                  </a:txBody>
                  <a:tcPr/>
                </a:tc>
                <a:tc>
                  <a:txBody>
                    <a:bodyPr/>
                    <a:lstStyle/>
                    <a:p>
                      <a:r>
                        <a:rPr lang="en-IN" dirty="0"/>
                        <a:t>Household electricity usage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CNN and Bi-LSTM framework outperformed traditional methods for real-time, short-term, and long-term predictions​</a:t>
                      </a:r>
                    </a:p>
                    <a:p>
                      <a:endParaRPr lang="en-IN" dirty="0"/>
                    </a:p>
                  </a:txBody>
                  <a:tcPr/>
                </a:tc>
                <a:extLst>
                  <a:ext uri="{0D108BD9-81ED-4DB2-BD59-A6C34878D82A}">
                    <a16:rowId xmlns:a16="http://schemas.microsoft.com/office/drawing/2014/main" val="3370441520"/>
                  </a:ext>
                </a:extLst>
              </a:tr>
              <a:tr h="1342501">
                <a:tc>
                  <a:txBody>
                    <a:bodyPr/>
                    <a:lstStyle/>
                    <a:p>
                      <a:r>
                        <a:rPr lang="en-US" dirty="0"/>
                        <a:t>"A Hybrid Model for Electricity Consumption Forecasting"</a:t>
                      </a:r>
                      <a:endParaRPr lang="en-IN" dirty="0"/>
                    </a:p>
                  </a:txBody>
                  <a:tcPr/>
                </a:tc>
                <a:tc>
                  <a:txBody>
                    <a:bodyPr/>
                    <a:lstStyle/>
                    <a:p>
                      <a:r>
                        <a:rPr lang="en-US" dirty="0"/>
                        <a:t>Liu, S., Tang, Y., and Zhang, J.</a:t>
                      </a:r>
                      <a:endParaRPr lang="en-IN" dirty="0"/>
                    </a:p>
                  </a:txBody>
                  <a:tcPr/>
                </a:tc>
                <a:tc>
                  <a:txBody>
                    <a:bodyPr/>
                    <a:lstStyle/>
                    <a:p>
                      <a:r>
                        <a:rPr lang="en-IN" dirty="0"/>
                        <a:t>2019</a:t>
                      </a:r>
                    </a:p>
                  </a:txBody>
                  <a:tcPr/>
                </a:tc>
                <a:tc>
                  <a:txBody>
                    <a:bodyPr/>
                    <a:lstStyle/>
                    <a:p>
                      <a:r>
                        <a:rPr lang="en-US" dirty="0"/>
                        <a:t>Hybrid ensemble combining regression and neural network models.</a:t>
                      </a:r>
                      <a:endParaRPr lang="en-IN" dirty="0"/>
                    </a:p>
                  </a:txBody>
                  <a:tcPr/>
                </a:tc>
                <a:tc>
                  <a:txBody>
                    <a:bodyPr/>
                    <a:lstStyle/>
                    <a:p>
                      <a:r>
                        <a:rPr lang="en-IN" dirty="0"/>
                        <a:t>Monthly electricity demand data</a:t>
                      </a:r>
                    </a:p>
                  </a:txBody>
                  <a:tcPr/>
                </a:tc>
                <a:tc>
                  <a:txBody>
                    <a:bodyPr/>
                    <a:lstStyle/>
                    <a:p>
                      <a:r>
                        <a:rPr lang="en-US" dirty="0"/>
                        <a:t>Improved prediction accuracy for urban electricity consumption trends by 15%​</a:t>
                      </a:r>
                      <a:endParaRPr lang="en-IN" dirty="0"/>
                    </a:p>
                  </a:txBody>
                  <a:tcPr/>
                </a:tc>
                <a:extLst>
                  <a:ext uri="{0D108BD9-81ED-4DB2-BD59-A6C34878D82A}">
                    <a16:rowId xmlns:a16="http://schemas.microsoft.com/office/drawing/2014/main" val="2004159882"/>
                  </a:ext>
                </a:extLst>
              </a:tr>
              <a:tr h="1594222">
                <a:tc>
                  <a:txBody>
                    <a:bodyPr/>
                    <a:lstStyle/>
                    <a:p>
                      <a:r>
                        <a:rPr lang="en-US" dirty="0"/>
                        <a:t>"Electricity Load Forecasting in Smart Grids"</a:t>
                      </a:r>
                      <a:endParaRPr lang="en-IN" dirty="0"/>
                    </a:p>
                  </a:txBody>
                  <a:tcPr/>
                </a:tc>
                <a:tc>
                  <a:txBody>
                    <a:bodyPr/>
                    <a:lstStyle/>
                    <a:p>
                      <a:r>
                        <a:rPr lang="en-US" dirty="0"/>
                        <a:t>Singh, P., and Yadav, S.</a:t>
                      </a:r>
                      <a:endParaRPr lang="en-IN" dirty="0"/>
                    </a:p>
                  </a:txBody>
                  <a:tcPr/>
                </a:tc>
                <a:tc>
                  <a:txBody>
                    <a:bodyPr/>
                    <a:lstStyle/>
                    <a:p>
                      <a:r>
                        <a:rPr lang="en-IN" dirty="0"/>
                        <a:t>2023</a:t>
                      </a:r>
                    </a:p>
                  </a:txBody>
                  <a:tcPr/>
                </a:tc>
                <a:tc>
                  <a:txBody>
                    <a:bodyPr/>
                    <a:lstStyle/>
                    <a:p>
                      <a:r>
                        <a:rPr lang="en-US" dirty="0"/>
                        <a:t>Use of Random Forest regression and feature selection techniques for load forecasting in smart grids.</a:t>
                      </a:r>
                      <a:endParaRPr lang="en-IN" dirty="0"/>
                    </a:p>
                  </a:txBody>
                  <a:tcPr/>
                </a:tc>
                <a:tc>
                  <a:txBody>
                    <a:bodyPr/>
                    <a:lstStyle/>
                    <a:p>
                      <a:r>
                        <a:rPr lang="en-US" dirty="0"/>
                        <a:t>Smart meter and weather data</a:t>
                      </a:r>
                      <a:endParaRPr lang="en-IN" dirty="0"/>
                    </a:p>
                  </a:txBody>
                  <a:tcPr/>
                </a:tc>
                <a:tc>
                  <a:txBody>
                    <a:bodyPr/>
                    <a:lstStyle/>
                    <a:p>
                      <a:r>
                        <a:rPr lang="en-US" dirty="0"/>
                        <a:t>Random Forest proved effective in capturing complex patterns in electricity consumption​</a:t>
                      </a:r>
                      <a:endParaRPr lang="en-IN" dirty="0"/>
                    </a:p>
                  </a:txBody>
                  <a:tcPr/>
                </a:tc>
                <a:extLst>
                  <a:ext uri="{0D108BD9-81ED-4DB2-BD59-A6C34878D82A}">
                    <a16:rowId xmlns:a16="http://schemas.microsoft.com/office/drawing/2014/main" val="1394265648"/>
                  </a:ext>
                </a:extLst>
              </a:tr>
              <a:tr h="1519849">
                <a:tc>
                  <a:txBody>
                    <a:bodyPr/>
                    <a:lstStyle/>
                    <a:p>
                      <a:r>
                        <a:rPr lang="en-IN" dirty="0"/>
                        <a:t>"Long-term Electricity Demand Forecasting"</a:t>
                      </a:r>
                    </a:p>
                  </a:txBody>
                  <a:tcPr/>
                </a:tc>
                <a:tc>
                  <a:txBody>
                    <a:bodyPr/>
                    <a:lstStyle/>
                    <a:p>
                      <a:r>
                        <a:rPr lang="en-US" dirty="0"/>
                        <a:t>Choi, H., Lee, K., and Park, J.</a:t>
                      </a:r>
                      <a:endParaRPr lang="en-IN" dirty="0"/>
                    </a:p>
                  </a:txBody>
                  <a:tcPr/>
                </a:tc>
                <a:tc>
                  <a:txBody>
                    <a:bodyPr/>
                    <a:lstStyle/>
                    <a:p>
                      <a:r>
                        <a:rPr lang="en-IN" dirty="0"/>
                        <a:t>2021</a:t>
                      </a:r>
                    </a:p>
                  </a:txBody>
                  <a:tcPr/>
                </a:tc>
                <a:tc>
                  <a:txBody>
                    <a:bodyPr/>
                    <a:lstStyle/>
                    <a:p>
                      <a:r>
                        <a:rPr lang="en-US" dirty="0"/>
                        <a:t>Econometric and system dynamics modeling for urban electricity demand prediction.</a:t>
                      </a:r>
                      <a:endParaRPr lang="en-IN" dirty="0"/>
                    </a:p>
                  </a:txBody>
                  <a:tcPr/>
                </a:tc>
                <a:tc>
                  <a:txBody>
                    <a:bodyPr/>
                    <a:lstStyle/>
                    <a:p>
                      <a:r>
                        <a:rPr lang="en-US" dirty="0"/>
                        <a:t>Population growth and GDP data</a:t>
                      </a:r>
                      <a:endParaRPr lang="en-IN" dirty="0"/>
                    </a:p>
                  </a:txBody>
                  <a:tcPr/>
                </a:tc>
                <a:tc>
                  <a:txBody>
                    <a:bodyPr/>
                    <a:lstStyle/>
                    <a:p>
                      <a:r>
                        <a:rPr lang="en-US" dirty="0"/>
                        <a:t>Long-term demand correlated strongly with urbanization </a:t>
                      </a:r>
                      <a:endParaRPr lang="en-IN" dirty="0"/>
                    </a:p>
                  </a:txBody>
                  <a:tcPr/>
                </a:tc>
                <a:extLst>
                  <a:ext uri="{0D108BD9-81ED-4DB2-BD59-A6C34878D82A}">
                    <a16:rowId xmlns:a16="http://schemas.microsoft.com/office/drawing/2014/main" val="4184299444"/>
                  </a:ext>
                </a:extLst>
              </a:tr>
            </a:tbl>
          </a:graphicData>
        </a:graphic>
      </p:graphicFrame>
      <p:sp>
        <p:nvSpPr>
          <p:cNvPr id="30" name="Rectangle 29">
            <a:extLst>
              <a:ext uri="{FF2B5EF4-FFF2-40B4-BE49-F238E27FC236}">
                <a16:creationId xmlns:a16="http://schemas.microsoft.com/office/drawing/2014/main" id="{0EBC82B5-404F-B9B7-2FC1-A4D7EC2D59E3}"/>
              </a:ext>
            </a:extLst>
          </p:cNvPr>
          <p:cNvSpPr/>
          <p:nvPr/>
        </p:nvSpPr>
        <p:spPr>
          <a:xfrm>
            <a:off x="12822382" y="7762009"/>
            <a:ext cx="1787236" cy="353291"/>
          </a:xfrm>
          <a:prstGeom prst="rect">
            <a:avLst/>
          </a:prstGeom>
          <a:solidFill>
            <a:srgbClr val="EBF2F7"/>
          </a:solidFill>
          <a:ln>
            <a:solidFill>
              <a:srgbClr val="EBF1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58629" y="808971"/>
            <a:ext cx="7168158" cy="567690"/>
          </a:xfrm>
          <a:prstGeom prst="rect">
            <a:avLst/>
          </a:prstGeom>
          <a:noFill/>
          <a:ln/>
        </p:spPr>
        <p:txBody>
          <a:bodyPr wrap="none" lIns="0" tIns="0" rIns="0" bIns="0" rtlCol="0" anchor="t"/>
          <a:lstStyle/>
          <a:p>
            <a:pPr marL="0" indent="0">
              <a:lnSpc>
                <a:spcPts val="4450"/>
              </a:lnSpc>
              <a:buNone/>
            </a:pPr>
            <a:r>
              <a:rPr lang="en-US" sz="6000" b="1" u="sng" dirty="0">
                <a:solidFill>
                  <a:srgbClr val="000000"/>
                </a:solidFill>
                <a:latin typeface="Times New Roman" panose="02020603050405020304" pitchFamily="18" charset="0"/>
                <a:ea typeface="Petrona" pitchFamily="34" charset="-122"/>
                <a:cs typeface="Times New Roman" panose="02020603050405020304" pitchFamily="18" charset="0"/>
              </a:rPr>
              <a:t>Methodology and Tools :</a:t>
            </a:r>
            <a:endParaRPr lang="en-US" sz="6000" u="sng" dirty="0">
              <a:latin typeface="Times New Roman" panose="02020603050405020304" pitchFamily="18" charset="0"/>
              <a:cs typeface="Times New Roman" panose="02020603050405020304" pitchFamily="18" charset="0"/>
            </a:endParaRPr>
          </a:p>
        </p:txBody>
      </p:sp>
      <p:sp>
        <p:nvSpPr>
          <p:cNvPr id="4" name="Text 1"/>
          <p:cNvSpPr/>
          <p:nvPr/>
        </p:nvSpPr>
        <p:spPr>
          <a:xfrm>
            <a:off x="605671" y="1658660"/>
            <a:ext cx="7932658" cy="1660208"/>
          </a:xfrm>
          <a:prstGeom prst="rect">
            <a:avLst/>
          </a:prstGeom>
          <a:noFill/>
          <a:ln/>
        </p:spPr>
        <p:txBody>
          <a:bodyPr wrap="square" lIns="0" tIns="0" rIns="0" bIns="0" rtlCol="0" anchor="t"/>
          <a:lstStyle/>
          <a:p>
            <a:pPr marL="0" indent="0">
              <a:lnSpc>
                <a:spcPts val="2150"/>
              </a:lnSpc>
              <a:buNone/>
            </a:pPr>
            <a:endParaRPr lang="en-US" sz="1600" dirty="0"/>
          </a:p>
        </p:txBody>
      </p:sp>
      <p:sp>
        <p:nvSpPr>
          <p:cNvPr id="6" name="Text 3"/>
          <p:cNvSpPr/>
          <p:nvPr/>
        </p:nvSpPr>
        <p:spPr>
          <a:xfrm>
            <a:off x="786289" y="3694152"/>
            <a:ext cx="2271236" cy="283964"/>
          </a:xfrm>
          <a:prstGeom prst="rect">
            <a:avLst/>
          </a:prstGeom>
          <a:noFill/>
          <a:ln/>
        </p:spPr>
        <p:txBody>
          <a:bodyPr wrap="none" lIns="0" tIns="0" rIns="0" bIns="0" rtlCol="0" anchor="t"/>
          <a:lstStyle/>
          <a:p>
            <a:pPr marL="0" indent="0">
              <a:lnSpc>
                <a:spcPts val="2200"/>
              </a:lnSpc>
              <a:buNone/>
            </a:pPr>
            <a:endParaRPr lang="en-US" sz="1750" dirty="0">
              <a:latin typeface="+mj-lt"/>
            </a:endParaRPr>
          </a:p>
        </p:txBody>
      </p:sp>
      <p:sp>
        <p:nvSpPr>
          <p:cNvPr id="7" name="Text 4"/>
          <p:cNvSpPr/>
          <p:nvPr/>
        </p:nvSpPr>
        <p:spPr>
          <a:xfrm>
            <a:off x="786289" y="4081939"/>
            <a:ext cx="3518654" cy="1106805"/>
          </a:xfrm>
          <a:prstGeom prst="rect">
            <a:avLst/>
          </a:prstGeom>
          <a:noFill/>
          <a:ln/>
        </p:spPr>
        <p:txBody>
          <a:bodyPr wrap="square" lIns="0" tIns="0" rIns="0" bIns="0" rtlCol="0" anchor="t"/>
          <a:lstStyle/>
          <a:p>
            <a:pPr marL="0" indent="0">
              <a:lnSpc>
                <a:spcPts val="2150"/>
              </a:lnSpc>
              <a:buNone/>
            </a:pPr>
            <a:endParaRPr lang="en-US" sz="1350" dirty="0"/>
          </a:p>
        </p:txBody>
      </p:sp>
      <p:sp>
        <p:nvSpPr>
          <p:cNvPr id="10" name="Text 7"/>
          <p:cNvSpPr/>
          <p:nvPr/>
        </p:nvSpPr>
        <p:spPr>
          <a:xfrm>
            <a:off x="4839176" y="4081939"/>
            <a:ext cx="3518654" cy="1106805"/>
          </a:xfrm>
          <a:prstGeom prst="rect">
            <a:avLst/>
          </a:prstGeom>
          <a:noFill/>
          <a:ln/>
        </p:spPr>
        <p:txBody>
          <a:bodyPr wrap="square" lIns="0" tIns="0" rIns="0" bIns="0" rtlCol="0" anchor="t"/>
          <a:lstStyle/>
          <a:p>
            <a:pPr marL="0" indent="0">
              <a:lnSpc>
                <a:spcPts val="2150"/>
              </a:lnSpc>
              <a:buNone/>
            </a:pPr>
            <a:endParaRPr lang="en-US" sz="1350" dirty="0"/>
          </a:p>
        </p:txBody>
      </p:sp>
      <p:sp>
        <p:nvSpPr>
          <p:cNvPr id="12" name="Text 9"/>
          <p:cNvSpPr/>
          <p:nvPr/>
        </p:nvSpPr>
        <p:spPr>
          <a:xfrm>
            <a:off x="786289" y="5722977"/>
            <a:ext cx="2271236" cy="283964"/>
          </a:xfrm>
          <a:prstGeom prst="rect">
            <a:avLst/>
          </a:prstGeom>
          <a:noFill/>
          <a:ln/>
        </p:spPr>
        <p:txBody>
          <a:bodyPr wrap="none" lIns="0" tIns="0" rIns="0" bIns="0" rtlCol="0" anchor="t"/>
          <a:lstStyle/>
          <a:p>
            <a:pPr marL="0" indent="0">
              <a:lnSpc>
                <a:spcPts val="2200"/>
              </a:lnSpc>
              <a:buNone/>
            </a:pPr>
            <a:endParaRPr lang="en-US" sz="1750" dirty="0">
              <a:latin typeface="+mj-lt"/>
            </a:endParaRPr>
          </a:p>
        </p:txBody>
      </p:sp>
      <p:sp>
        <p:nvSpPr>
          <p:cNvPr id="13" name="Text 10"/>
          <p:cNvSpPr/>
          <p:nvPr/>
        </p:nvSpPr>
        <p:spPr>
          <a:xfrm>
            <a:off x="786289" y="6110764"/>
            <a:ext cx="3518654" cy="1106805"/>
          </a:xfrm>
          <a:prstGeom prst="rect">
            <a:avLst/>
          </a:prstGeom>
          <a:noFill/>
          <a:ln/>
        </p:spPr>
        <p:txBody>
          <a:bodyPr wrap="square" lIns="0" tIns="0" rIns="0" bIns="0" rtlCol="0" anchor="t"/>
          <a:lstStyle/>
          <a:p>
            <a:pPr marL="0" indent="0">
              <a:lnSpc>
                <a:spcPts val="2150"/>
              </a:lnSpc>
              <a:buNone/>
            </a:pPr>
            <a:endParaRPr lang="en-US" sz="1350" dirty="0"/>
          </a:p>
        </p:txBody>
      </p:sp>
      <p:sp>
        <p:nvSpPr>
          <p:cNvPr id="16" name="Text 13"/>
          <p:cNvSpPr/>
          <p:nvPr/>
        </p:nvSpPr>
        <p:spPr>
          <a:xfrm>
            <a:off x="4839176" y="6110764"/>
            <a:ext cx="3518654" cy="1106805"/>
          </a:xfrm>
          <a:prstGeom prst="rect">
            <a:avLst/>
          </a:prstGeom>
          <a:noFill/>
          <a:ln/>
        </p:spPr>
        <p:txBody>
          <a:bodyPr wrap="square" lIns="0" tIns="0" rIns="0" bIns="0" rtlCol="0" anchor="t"/>
          <a:lstStyle/>
          <a:p>
            <a:pPr marL="0" indent="0">
              <a:lnSpc>
                <a:spcPts val="2150"/>
              </a:lnSpc>
              <a:buNone/>
            </a:pPr>
            <a:endParaRPr lang="en-US" sz="1350" dirty="0"/>
          </a:p>
        </p:txBody>
      </p:sp>
      <p:sp>
        <p:nvSpPr>
          <p:cNvPr id="18" name="TextBox 17">
            <a:extLst>
              <a:ext uri="{FF2B5EF4-FFF2-40B4-BE49-F238E27FC236}">
                <a16:creationId xmlns:a16="http://schemas.microsoft.com/office/drawing/2014/main" id="{3A43F171-EA87-DB0A-6D17-F2C08F7C727F}"/>
              </a:ext>
            </a:extLst>
          </p:cNvPr>
          <p:cNvSpPr txBox="1"/>
          <p:nvPr/>
        </p:nvSpPr>
        <p:spPr>
          <a:xfrm>
            <a:off x="458629" y="1313259"/>
            <a:ext cx="8079700" cy="6801862"/>
          </a:xfrm>
          <a:prstGeom prst="rect">
            <a:avLst/>
          </a:prstGeom>
          <a:noFill/>
        </p:spPr>
        <p:txBody>
          <a:bodyPr wrap="square">
            <a:spAutoFit/>
          </a:bodyPr>
          <a:lstStyle/>
          <a:p>
            <a:pPr algn="just"/>
            <a:endParaRPr lang="en-US" dirty="0"/>
          </a:p>
          <a:p>
            <a:pPr algn="just"/>
            <a:r>
              <a:rPr lang="en-US" sz="2800" b="1" dirty="0"/>
              <a:t>Methodology</a:t>
            </a:r>
            <a:r>
              <a:rPr lang="en-US" b="1" dirty="0"/>
              <a:t>:</a:t>
            </a:r>
          </a:p>
          <a:p>
            <a:pPr algn="just">
              <a:buFont typeface="+mj-lt"/>
              <a:buAutoNum type="arabicPeriod"/>
            </a:pPr>
            <a:r>
              <a:rPr lang="en-US" sz="2000" b="1" dirty="0"/>
              <a:t>Data Collection</a:t>
            </a:r>
            <a:r>
              <a:rPr lang="en-US" dirty="0"/>
              <a:t>: Gather historical electricity consumption and external factors (e.g., weather, seasons).</a:t>
            </a:r>
          </a:p>
          <a:p>
            <a:pPr algn="just">
              <a:buFont typeface="+mj-lt"/>
              <a:buAutoNum type="arabicPeriod"/>
            </a:pPr>
            <a:r>
              <a:rPr lang="en-US" sz="2000" b="1" dirty="0"/>
              <a:t>Data Preprocessing</a:t>
            </a:r>
            <a:r>
              <a:rPr lang="en-US" dirty="0"/>
              <a:t>: Clean and normalize data, handle missing values, and engineer features.</a:t>
            </a:r>
          </a:p>
          <a:p>
            <a:pPr algn="just">
              <a:buFont typeface="+mj-lt"/>
              <a:buAutoNum type="arabicPeriod"/>
            </a:pPr>
            <a:r>
              <a:rPr lang="en-US" sz="2000" b="1" dirty="0"/>
              <a:t>Exploratory Data Analysis (EDA)</a:t>
            </a:r>
            <a:r>
              <a:rPr lang="en-US" sz="2000" dirty="0"/>
              <a:t>: </a:t>
            </a:r>
            <a:r>
              <a:rPr lang="en-US" dirty="0"/>
              <a:t>Identify patterns and trends in electricity usage.</a:t>
            </a:r>
          </a:p>
          <a:p>
            <a:pPr algn="just">
              <a:buFont typeface="+mj-lt"/>
              <a:buAutoNum type="arabicPeriod"/>
            </a:pPr>
            <a:r>
              <a:rPr lang="en-US" sz="2000" b="1" dirty="0"/>
              <a:t>Model Development</a:t>
            </a:r>
            <a:r>
              <a:rPr lang="en-US" dirty="0"/>
              <a:t>: Train and test models like regression, random forests, XGBoost, and LSTMs for prediction.</a:t>
            </a:r>
          </a:p>
          <a:p>
            <a:pPr algn="just">
              <a:buFont typeface="+mj-lt"/>
              <a:buAutoNum type="arabicPeriod"/>
            </a:pPr>
            <a:r>
              <a:rPr lang="en-US" sz="2000" b="1" dirty="0"/>
              <a:t>Model Evaluation</a:t>
            </a:r>
            <a:r>
              <a:rPr lang="en-US" dirty="0"/>
              <a:t>: Assess accuracy using metrics like MAE, RMSE, and R².</a:t>
            </a:r>
          </a:p>
          <a:p>
            <a:pPr algn="just">
              <a:buFont typeface="+mj-lt"/>
              <a:buAutoNum type="arabicPeriod"/>
            </a:pPr>
            <a:r>
              <a:rPr lang="en-US" sz="2000" b="1" dirty="0"/>
              <a:t>Deployment</a:t>
            </a:r>
            <a:r>
              <a:rPr lang="en-US" dirty="0"/>
              <a:t>: Deploy the best-performing model via APIs or cloud platforms for real-time predictions.</a:t>
            </a:r>
          </a:p>
          <a:p>
            <a:pPr algn="just">
              <a:buFont typeface="+mj-lt"/>
              <a:buAutoNum type="arabicPeriod"/>
            </a:pPr>
            <a:endParaRPr lang="en-US" dirty="0"/>
          </a:p>
          <a:p>
            <a:pPr algn="just"/>
            <a:r>
              <a:rPr lang="en-IN" sz="2800" b="1" dirty="0"/>
              <a:t>Tools</a:t>
            </a:r>
            <a:r>
              <a:rPr lang="en-IN" b="1" dirty="0"/>
              <a:t>:</a:t>
            </a:r>
          </a:p>
          <a:p>
            <a:pPr marL="342900" indent="-342900" algn="just">
              <a:buFont typeface="Wingdings" panose="05000000000000000000" pitchFamily="2" charset="2"/>
              <a:buChar char="q"/>
            </a:pPr>
            <a:r>
              <a:rPr lang="en-IN" sz="2000" b="1" dirty="0"/>
              <a:t>Programming</a:t>
            </a:r>
            <a:r>
              <a:rPr lang="en-IN" dirty="0"/>
              <a:t>: Python (Pandas, NumPy, Scikit-learn, TensorFlow, </a:t>
            </a:r>
            <a:r>
              <a:rPr lang="en-IN" dirty="0" err="1"/>
              <a:t>Keras</a:t>
            </a:r>
            <a:r>
              <a:rPr lang="en-IN" dirty="0"/>
              <a:t> )</a:t>
            </a:r>
          </a:p>
          <a:p>
            <a:pPr marL="342900" indent="-342900" algn="just">
              <a:buFont typeface="Wingdings" panose="05000000000000000000" pitchFamily="2" charset="2"/>
              <a:buChar char="q"/>
            </a:pPr>
            <a:r>
              <a:rPr lang="en-IN" sz="2000" b="1" dirty="0"/>
              <a:t>Visualization</a:t>
            </a:r>
            <a:r>
              <a:rPr lang="en-IN" dirty="0"/>
              <a:t>: Matplotlib, Seaborn, Tableau, or Power BI</a:t>
            </a:r>
          </a:p>
          <a:p>
            <a:pPr marL="342900" indent="-342900" algn="just">
              <a:buFont typeface="Wingdings" panose="05000000000000000000" pitchFamily="2" charset="2"/>
              <a:buChar char="q"/>
            </a:pPr>
            <a:r>
              <a:rPr lang="en-IN" sz="2000" b="1" dirty="0"/>
              <a:t>Storage</a:t>
            </a:r>
            <a:r>
              <a:rPr lang="en-IN" dirty="0"/>
              <a:t>: MySQL, PostgreSQL</a:t>
            </a:r>
          </a:p>
          <a:p>
            <a:pPr marL="342900" indent="-342900" algn="just">
              <a:buFont typeface="Wingdings" panose="05000000000000000000" pitchFamily="2" charset="2"/>
              <a:buChar char="q"/>
            </a:pPr>
            <a:r>
              <a:rPr lang="en-IN" sz="2000" b="1" dirty="0"/>
              <a:t>Deploymen</a:t>
            </a:r>
            <a:r>
              <a:rPr lang="en-IN" b="1" dirty="0"/>
              <a:t>t</a:t>
            </a:r>
            <a:r>
              <a:rPr lang="en-IN" dirty="0"/>
              <a:t>: Flask, Django, AWS, or Google Cloud</a:t>
            </a:r>
          </a:p>
          <a:p>
            <a:pPr marL="342900" indent="-342900" algn="just">
              <a:buFont typeface="Wingdings" panose="05000000000000000000" pitchFamily="2" charset="2"/>
              <a:buChar char="q"/>
            </a:pPr>
            <a:r>
              <a:rPr lang="en-IN" sz="2000" b="1" dirty="0"/>
              <a:t>External Data</a:t>
            </a:r>
            <a:r>
              <a:rPr lang="en-IN" dirty="0"/>
              <a:t>: OpenWeatherMap API for weather integration</a:t>
            </a:r>
          </a:p>
          <a:p>
            <a:pPr marL="342900" indent="-342900" algn="just">
              <a:buFont typeface="Wingdings" panose="05000000000000000000" pitchFamily="2" charset="2"/>
              <a:buChar char="q"/>
            </a:pPr>
            <a:r>
              <a:rPr lang="en-IN" sz="2000" b="1" dirty="0"/>
              <a:t>Version Control</a:t>
            </a:r>
            <a:r>
              <a:rPr lang="en-IN" dirty="0"/>
              <a:t>: Git/GitHub</a:t>
            </a:r>
          </a:p>
          <a:p>
            <a:pPr>
              <a:buFont typeface="+mj-lt"/>
              <a:buAutoNum type="arabicPeriod"/>
            </a:pPr>
            <a:endParaRPr lang="en-US" dirty="0"/>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538</TotalTime>
  <Words>2782</Words>
  <Application>Microsoft Office PowerPoint</Application>
  <PresentationFormat>Custom</PresentationFormat>
  <Paragraphs>228</Paragraphs>
  <Slides>22</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Wingdings</vt:lpstr>
      <vt:lpstr>Times New Roman</vt:lpstr>
      <vt:lpstr>Petrona</vt:lpstr>
      <vt:lpstr>Inter</vt:lpstr>
      <vt:lpstr>MS Shell Dlg 2</vt:lpstr>
      <vt:lpstr>Wingdings 3</vt:lpstr>
      <vt:lpstr>Office Theme</vt:lpstr>
      <vt:lpstr>Madison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 2</cp:lastModifiedBy>
  <cp:revision>10</cp:revision>
  <dcterms:created xsi:type="dcterms:W3CDTF">2024-09-21T17:31:54Z</dcterms:created>
  <dcterms:modified xsi:type="dcterms:W3CDTF">2024-11-17T18:48:44Z</dcterms:modified>
</cp:coreProperties>
</file>